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7"/>
  </p:notesMasterIdLst>
  <p:sldIdLst>
    <p:sldId id="256" r:id="rId2"/>
    <p:sldId id="257" r:id="rId3"/>
    <p:sldId id="258" r:id="rId4"/>
    <p:sldId id="259" r:id="rId5"/>
    <p:sldId id="266" r:id="rId6"/>
    <p:sldId id="260" r:id="rId7"/>
    <p:sldId id="261" r:id="rId8"/>
    <p:sldId id="262" r:id="rId9"/>
    <p:sldId id="264" r:id="rId10"/>
    <p:sldId id="263" r:id="rId11"/>
    <p:sldId id="265" r:id="rId12"/>
    <p:sldId id="267" r:id="rId13"/>
    <p:sldId id="270" r:id="rId14"/>
    <p:sldId id="272" r:id="rId15"/>
    <p:sldId id="273" r:id="rId16"/>
    <p:sldId id="274" r:id="rId17"/>
    <p:sldId id="275" r:id="rId18"/>
    <p:sldId id="276" r:id="rId19"/>
    <p:sldId id="277" r:id="rId20"/>
    <p:sldId id="278" r:id="rId21"/>
    <p:sldId id="279" r:id="rId22"/>
    <p:sldId id="268" r:id="rId23"/>
    <p:sldId id="280" r:id="rId24"/>
    <p:sldId id="281" r:id="rId25"/>
    <p:sldId id="282" r:id="rId26"/>
    <p:sldId id="283" r:id="rId27"/>
    <p:sldId id="284" r:id="rId28"/>
    <p:sldId id="285" r:id="rId29"/>
    <p:sldId id="286" r:id="rId30"/>
    <p:sldId id="291" r:id="rId31"/>
    <p:sldId id="289" r:id="rId32"/>
    <p:sldId id="288" r:id="rId33"/>
    <p:sldId id="287" r:id="rId34"/>
    <p:sldId id="271" r:id="rId35"/>
    <p:sldId id="290" r:id="rId36"/>
  </p:sldIdLst>
  <p:sldSz cx="12192000" cy="6858000"/>
  <p:notesSz cx="6858000" cy="9144000"/>
  <p:defaultText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875"/>
    <p:restoredTop sz="94707"/>
  </p:normalViewPr>
  <p:slideViewPr>
    <p:cSldViewPr snapToGrid="0">
      <p:cViewPr varScale="1">
        <p:scale>
          <a:sx n="133" d="100"/>
          <a:sy n="133" d="100"/>
        </p:scale>
        <p:origin x="640"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L"/>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D48D848-8104-AE4E-8406-8FE258DAF8F4}" type="datetimeFigureOut">
              <a:rPr lang="es-CL" smtClean="0"/>
              <a:t>29-08-25</a:t>
            </a:fld>
            <a:endParaRPr lang="es-CL"/>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L"/>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CL"/>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L"/>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F50CDAA-B555-EC4B-BA20-E1E6AB611E34}" type="slidenum">
              <a:rPr lang="es-CL" smtClean="0"/>
              <a:t>‹Nº›</a:t>
            </a:fld>
            <a:endParaRPr lang="es-CL"/>
          </a:p>
        </p:txBody>
      </p:sp>
    </p:spTree>
    <p:extLst>
      <p:ext uri="{BB962C8B-B14F-4D97-AF65-F5344CB8AC3E}">
        <p14:creationId xmlns:p14="http://schemas.microsoft.com/office/powerpoint/2010/main" val="6573362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L" dirty="0"/>
          </a:p>
        </p:txBody>
      </p:sp>
      <p:sp>
        <p:nvSpPr>
          <p:cNvPr id="4" name="Marcador de número de diapositiva 3"/>
          <p:cNvSpPr>
            <a:spLocks noGrp="1"/>
          </p:cNvSpPr>
          <p:nvPr>
            <p:ph type="sldNum" sz="quarter" idx="5"/>
          </p:nvPr>
        </p:nvSpPr>
        <p:spPr/>
        <p:txBody>
          <a:bodyPr/>
          <a:lstStyle/>
          <a:p>
            <a:fld id="{2F50CDAA-B555-EC4B-BA20-E1E6AB611E34}" type="slidenum">
              <a:rPr lang="es-CL" smtClean="0"/>
              <a:t>1</a:t>
            </a:fld>
            <a:endParaRPr lang="es-CL"/>
          </a:p>
        </p:txBody>
      </p:sp>
    </p:spTree>
    <p:extLst>
      <p:ext uri="{BB962C8B-B14F-4D97-AF65-F5344CB8AC3E}">
        <p14:creationId xmlns:p14="http://schemas.microsoft.com/office/powerpoint/2010/main" val="29043895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L" dirty="0"/>
          </a:p>
        </p:txBody>
      </p:sp>
      <p:sp>
        <p:nvSpPr>
          <p:cNvPr id="4" name="Marcador de número de diapositiva 3"/>
          <p:cNvSpPr>
            <a:spLocks noGrp="1"/>
          </p:cNvSpPr>
          <p:nvPr>
            <p:ph type="sldNum" sz="quarter" idx="5"/>
          </p:nvPr>
        </p:nvSpPr>
        <p:spPr/>
        <p:txBody>
          <a:bodyPr/>
          <a:lstStyle/>
          <a:p>
            <a:fld id="{2F50CDAA-B555-EC4B-BA20-E1E6AB611E34}" type="slidenum">
              <a:rPr lang="es-CL" smtClean="0"/>
              <a:t>21</a:t>
            </a:fld>
            <a:endParaRPr lang="es-CL"/>
          </a:p>
        </p:txBody>
      </p:sp>
    </p:spTree>
    <p:extLst>
      <p:ext uri="{BB962C8B-B14F-4D97-AF65-F5344CB8AC3E}">
        <p14:creationId xmlns:p14="http://schemas.microsoft.com/office/powerpoint/2010/main" val="6850175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L" dirty="0"/>
          </a:p>
        </p:txBody>
      </p:sp>
      <p:sp>
        <p:nvSpPr>
          <p:cNvPr id="4" name="Marcador de número de diapositiva 3"/>
          <p:cNvSpPr>
            <a:spLocks noGrp="1"/>
          </p:cNvSpPr>
          <p:nvPr>
            <p:ph type="sldNum" sz="quarter" idx="5"/>
          </p:nvPr>
        </p:nvSpPr>
        <p:spPr/>
        <p:txBody>
          <a:bodyPr/>
          <a:lstStyle/>
          <a:p>
            <a:fld id="{2F50CDAA-B555-EC4B-BA20-E1E6AB611E34}" type="slidenum">
              <a:rPr lang="es-CL" smtClean="0"/>
              <a:t>34</a:t>
            </a:fld>
            <a:endParaRPr lang="es-CL"/>
          </a:p>
        </p:txBody>
      </p:sp>
    </p:spTree>
    <p:extLst>
      <p:ext uri="{BB962C8B-B14F-4D97-AF65-F5344CB8AC3E}">
        <p14:creationId xmlns:p14="http://schemas.microsoft.com/office/powerpoint/2010/main" val="17753038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L" dirty="0"/>
          </a:p>
        </p:txBody>
      </p:sp>
      <p:sp>
        <p:nvSpPr>
          <p:cNvPr id="4" name="Marcador de número de diapositiva 3"/>
          <p:cNvSpPr>
            <a:spLocks noGrp="1"/>
          </p:cNvSpPr>
          <p:nvPr>
            <p:ph type="sldNum" sz="quarter" idx="5"/>
          </p:nvPr>
        </p:nvSpPr>
        <p:spPr/>
        <p:txBody>
          <a:bodyPr/>
          <a:lstStyle/>
          <a:p>
            <a:fld id="{2F50CDAA-B555-EC4B-BA20-E1E6AB611E34}" type="slidenum">
              <a:rPr lang="es-CL" smtClean="0"/>
              <a:t>35</a:t>
            </a:fld>
            <a:endParaRPr lang="es-CL"/>
          </a:p>
        </p:txBody>
      </p:sp>
    </p:spTree>
    <p:extLst>
      <p:ext uri="{BB962C8B-B14F-4D97-AF65-F5344CB8AC3E}">
        <p14:creationId xmlns:p14="http://schemas.microsoft.com/office/powerpoint/2010/main" val="20009024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97E93C4-5451-D452-DC74-AEFE8DCF79D9}"/>
              </a:ext>
            </a:extLst>
          </p:cNvPr>
          <p:cNvSpPr>
            <a:spLocks noGrp="1"/>
          </p:cNvSpPr>
          <p:nvPr>
            <p:ph type="ctrTitle"/>
          </p:nvPr>
        </p:nvSpPr>
        <p:spPr>
          <a:xfrm>
            <a:off x="1524000" y="1122363"/>
            <a:ext cx="9144000" cy="2387600"/>
          </a:xfrm>
        </p:spPr>
        <p:txBody>
          <a:bodyPr anchor="b"/>
          <a:lstStyle>
            <a:lvl1pPr algn="ctr">
              <a:defRPr sz="6000"/>
            </a:lvl1pPr>
          </a:lstStyle>
          <a:p>
            <a:r>
              <a:rPr lang="es-MX"/>
              <a:t>Haz clic para modificar el estilo de título del patrón</a:t>
            </a:r>
            <a:endParaRPr lang="es-CL"/>
          </a:p>
        </p:txBody>
      </p:sp>
      <p:sp>
        <p:nvSpPr>
          <p:cNvPr id="3" name="Subtítulo 2">
            <a:extLst>
              <a:ext uri="{FF2B5EF4-FFF2-40B4-BE49-F238E27FC236}">
                <a16:creationId xmlns:a16="http://schemas.microsoft.com/office/drawing/2014/main" id="{52146081-4F0B-E71F-1C9B-6FE22835498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MX"/>
              <a:t>Haz clic para editar el estilo de subtítulo del patrón</a:t>
            </a:r>
            <a:endParaRPr lang="es-CL"/>
          </a:p>
        </p:txBody>
      </p:sp>
      <p:sp>
        <p:nvSpPr>
          <p:cNvPr id="4" name="Marcador de fecha 3">
            <a:extLst>
              <a:ext uri="{FF2B5EF4-FFF2-40B4-BE49-F238E27FC236}">
                <a16:creationId xmlns:a16="http://schemas.microsoft.com/office/drawing/2014/main" id="{23AA2DE7-A835-BB32-3B6F-3C541BE764BF}"/>
              </a:ext>
            </a:extLst>
          </p:cNvPr>
          <p:cNvSpPr>
            <a:spLocks noGrp="1"/>
          </p:cNvSpPr>
          <p:nvPr>
            <p:ph type="dt" sz="half" idx="10"/>
          </p:nvPr>
        </p:nvSpPr>
        <p:spPr/>
        <p:txBody>
          <a:bodyPr/>
          <a:lstStyle/>
          <a:p>
            <a:fld id="{3C721E59-B7D2-3B4D-A173-EC33828E3793}" type="datetimeFigureOut">
              <a:rPr lang="es-CL" smtClean="0"/>
              <a:t>29-08-25</a:t>
            </a:fld>
            <a:endParaRPr lang="es-CL"/>
          </a:p>
        </p:txBody>
      </p:sp>
      <p:sp>
        <p:nvSpPr>
          <p:cNvPr id="5" name="Marcador de pie de página 4">
            <a:extLst>
              <a:ext uri="{FF2B5EF4-FFF2-40B4-BE49-F238E27FC236}">
                <a16:creationId xmlns:a16="http://schemas.microsoft.com/office/drawing/2014/main" id="{3C7D007F-15A0-433D-ADE3-44DD1F531520}"/>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A233E2FB-E5C8-29C4-A6E1-0D56D19EAF35}"/>
              </a:ext>
            </a:extLst>
          </p:cNvPr>
          <p:cNvSpPr>
            <a:spLocks noGrp="1"/>
          </p:cNvSpPr>
          <p:nvPr>
            <p:ph type="sldNum" sz="quarter" idx="12"/>
          </p:nvPr>
        </p:nvSpPr>
        <p:spPr/>
        <p:txBody>
          <a:bodyPr/>
          <a:lstStyle/>
          <a:p>
            <a:fld id="{79A9F857-1C9E-854A-9C01-652A50C15D3D}" type="slidenum">
              <a:rPr lang="es-CL" smtClean="0"/>
              <a:t>‹Nº›</a:t>
            </a:fld>
            <a:endParaRPr lang="es-CL"/>
          </a:p>
        </p:txBody>
      </p:sp>
    </p:spTree>
    <p:extLst>
      <p:ext uri="{BB962C8B-B14F-4D97-AF65-F5344CB8AC3E}">
        <p14:creationId xmlns:p14="http://schemas.microsoft.com/office/powerpoint/2010/main" val="13681957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6A27A20-D8A7-FD01-079F-16C01273788B}"/>
              </a:ext>
            </a:extLst>
          </p:cNvPr>
          <p:cNvSpPr>
            <a:spLocks noGrp="1"/>
          </p:cNvSpPr>
          <p:nvPr>
            <p:ph type="title"/>
          </p:nvPr>
        </p:nvSpPr>
        <p:spPr/>
        <p:txBody>
          <a:bodyPr/>
          <a:lstStyle/>
          <a:p>
            <a:r>
              <a:rPr lang="es-MX"/>
              <a:t>Haz clic para modificar el estilo de título del patrón</a:t>
            </a:r>
            <a:endParaRPr lang="es-CL"/>
          </a:p>
        </p:txBody>
      </p:sp>
      <p:sp>
        <p:nvSpPr>
          <p:cNvPr id="3" name="Marcador de texto vertical 2">
            <a:extLst>
              <a:ext uri="{FF2B5EF4-FFF2-40B4-BE49-F238E27FC236}">
                <a16:creationId xmlns:a16="http://schemas.microsoft.com/office/drawing/2014/main" id="{21617D24-6158-E9BA-EF2C-F7FF88E85B73}"/>
              </a:ext>
            </a:extLst>
          </p:cNvPr>
          <p:cNvSpPr>
            <a:spLocks noGrp="1"/>
          </p:cNvSpPr>
          <p:nvPr>
            <p:ph type="body" orient="vert" idx="1"/>
          </p:nvPr>
        </p:nvSpPr>
        <p:spPr/>
        <p:txBody>
          <a:bodyPr vert="eaVert"/>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CL"/>
          </a:p>
        </p:txBody>
      </p:sp>
      <p:sp>
        <p:nvSpPr>
          <p:cNvPr id="4" name="Marcador de fecha 3">
            <a:extLst>
              <a:ext uri="{FF2B5EF4-FFF2-40B4-BE49-F238E27FC236}">
                <a16:creationId xmlns:a16="http://schemas.microsoft.com/office/drawing/2014/main" id="{8BDB3DE4-F202-EB3D-484E-B25483694915}"/>
              </a:ext>
            </a:extLst>
          </p:cNvPr>
          <p:cNvSpPr>
            <a:spLocks noGrp="1"/>
          </p:cNvSpPr>
          <p:nvPr>
            <p:ph type="dt" sz="half" idx="10"/>
          </p:nvPr>
        </p:nvSpPr>
        <p:spPr/>
        <p:txBody>
          <a:bodyPr/>
          <a:lstStyle/>
          <a:p>
            <a:fld id="{3C721E59-B7D2-3B4D-A173-EC33828E3793}" type="datetimeFigureOut">
              <a:rPr lang="es-CL" smtClean="0"/>
              <a:t>29-08-25</a:t>
            </a:fld>
            <a:endParaRPr lang="es-CL"/>
          </a:p>
        </p:txBody>
      </p:sp>
      <p:sp>
        <p:nvSpPr>
          <p:cNvPr id="5" name="Marcador de pie de página 4">
            <a:extLst>
              <a:ext uri="{FF2B5EF4-FFF2-40B4-BE49-F238E27FC236}">
                <a16:creationId xmlns:a16="http://schemas.microsoft.com/office/drawing/2014/main" id="{465BE27B-1A88-EF7A-E6D0-96B88CCC1D8C}"/>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91C8081E-1B96-AEB6-9776-71DA5C3C269A}"/>
              </a:ext>
            </a:extLst>
          </p:cNvPr>
          <p:cNvSpPr>
            <a:spLocks noGrp="1"/>
          </p:cNvSpPr>
          <p:nvPr>
            <p:ph type="sldNum" sz="quarter" idx="12"/>
          </p:nvPr>
        </p:nvSpPr>
        <p:spPr/>
        <p:txBody>
          <a:bodyPr/>
          <a:lstStyle/>
          <a:p>
            <a:fld id="{79A9F857-1C9E-854A-9C01-652A50C15D3D}" type="slidenum">
              <a:rPr lang="es-CL" smtClean="0"/>
              <a:t>‹Nº›</a:t>
            </a:fld>
            <a:endParaRPr lang="es-CL"/>
          </a:p>
        </p:txBody>
      </p:sp>
    </p:spTree>
    <p:extLst>
      <p:ext uri="{BB962C8B-B14F-4D97-AF65-F5344CB8AC3E}">
        <p14:creationId xmlns:p14="http://schemas.microsoft.com/office/powerpoint/2010/main" val="8035148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D0ECE036-06F3-3590-8499-2F2DF9ECF7B2}"/>
              </a:ext>
            </a:extLst>
          </p:cNvPr>
          <p:cNvSpPr>
            <a:spLocks noGrp="1"/>
          </p:cNvSpPr>
          <p:nvPr>
            <p:ph type="title" orient="vert"/>
          </p:nvPr>
        </p:nvSpPr>
        <p:spPr>
          <a:xfrm>
            <a:off x="8724900" y="365125"/>
            <a:ext cx="2628900" cy="5811838"/>
          </a:xfrm>
        </p:spPr>
        <p:txBody>
          <a:bodyPr vert="eaVert"/>
          <a:lstStyle/>
          <a:p>
            <a:r>
              <a:rPr lang="es-MX"/>
              <a:t>Haz clic para modificar el estilo de título del patrón</a:t>
            </a:r>
            <a:endParaRPr lang="es-CL"/>
          </a:p>
        </p:txBody>
      </p:sp>
      <p:sp>
        <p:nvSpPr>
          <p:cNvPr id="3" name="Marcador de texto vertical 2">
            <a:extLst>
              <a:ext uri="{FF2B5EF4-FFF2-40B4-BE49-F238E27FC236}">
                <a16:creationId xmlns:a16="http://schemas.microsoft.com/office/drawing/2014/main" id="{1944B873-3E13-2028-D0B8-E69FAE7E6DE7}"/>
              </a:ext>
            </a:extLst>
          </p:cNvPr>
          <p:cNvSpPr>
            <a:spLocks noGrp="1"/>
          </p:cNvSpPr>
          <p:nvPr>
            <p:ph type="body" orient="vert" idx="1"/>
          </p:nvPr>
        </p:nvSpPr>
        <p:spPr>
          <a:xfrm>
            <a:off x="838200" y="365125"/>
            <a:ext cx="7734300" cy="5811838"/>
          </a:xfrm>
        </p:spPr>
        <p:txBody>
          <a:bodyPr vert="eaVert"/>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CL"/>
          </a:p>
        </p:txBody>
      </p:sp>
      <p:sp>
        <p:nvSpPr>
          <p:cNvPr id="4" name="Marcador de fecha 3">
            <a:extLst>
              <a:ext uri="{FF2B5EF4-FFF2-40B4-BE49-F238E27FC236}">
                <a16:creationId xmlns:a16="http://schemas.microsoft.com/office/drawing/2014/main" id="{3E836178-AF57-DE3D-44DD-8F99CEC249BE}"/>
              </a:ext>
            </a:extLst>
          </p:cNvPr>
          <p:cNvSpPr>
            <a:spLocks noGrp="1"/>
          </p:cNvSpPr>
          <p:nvPr>
            <p:ph type="dt" sz="half" idx="10"/>
          </p:nvPr>
        </p:nvSpPr>
        <p:spPr/>
        <p:txBody>
          <a:bodyPr/>
          <a:lstStyle/>
          <a:p>
            <a:fld id="{3C721E59-B7D2-3B4D-A173-EC33828E3793}" type="datetimeFigureOut">
              <a:rPr lang="es-CL" smtClean="0"/>
              <a:t>29-08-25</a:t>
            </a:fld>
            <a:endParaRPr lang="es-CL"/>
          </a:p>
        </p:txBody>
      </p:sp>
      <p:sp>
        <p:nvSpPr>
          <p:cNvPr id="5" name="Marcador de pie de página 4">
            <a:extLst>
              <a:ext uri="{FF2B5EF4-FFF2-40B4-BE49-F238E27FC236}">
                <a16:creationId xmlns:a16="http://schemas.microsoft.com/office/drawing/2014/main" id="{2D2E9AB2-DAA7-7CB1-850F-48E9AB4E347C}"/>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3E1FDC70-7C8F-C280-0FD7-92767881825E}"/>
              </a:ext>
            </a:extLst>
          </p:cNvPr>
          <p:cNvSpPr>
            <a:spLocks noGrp="1"/>
          </p:cNvSpPr>
          <p:nvPr>
            <p:ph type="sldNum" sz="quarter" idx="12"/>
          </p:nvPr>
        </p:nvSpPr>
        <p:spPr/>
        <p:txBody>
          <a:bodyPr/>
          <a:lstStyle/>
          <a:p>
            <a:fld id="{79A9F857-1C9E-854A-9C01-652A50C15D3D}" type="slidenum">
              <a:rPr lang="es-CL" smtClean="0"/>
              <a:t>‹Nº›</a:t>
            </a:fld>
            <a:endParaRPr lang="es-CL"/>
          </a:p>
        </p:txBody>
      </p:sp>
    </p:spTree>
    <p:extLst>
      <p:ext uri="{BB962C8B-B14F-4D97-AF65-F5344CB8AC3E}">
        <p14:creationId xmlns:p14="http://schemas.microsoft.com/office/powerpoint/2010/main" val="20090630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790CE5A-524F-65CC-F705-6E26259DA42B}"/>
              </a:ext>
            </a:extLst>
          </p:cNvPr>
          <p:cNvSpPr>
            <a:spLocks noGrp="1"/>
          </p:cNvSpPr>
          <p:nvPr>
            <p:ph type="title"/>
          </p:nvPr>
        </p:nvSpPr>
        <p:spPr/>
        <p:txBody>
          <a:bodyPr/>
          <a:lstStyle/>
          <a:p>
            <a:r>
              <a:rPr lang="es-MX"/>
              <a:t>Haz clic para modificar el estilo de título del patrón</a:t>
            </a:r>
            <a:endParaRPr lang="es-CL"/>
          </a:p>
        </p:txBody>
      </p:sp>
      <p:sp>
        <p:nvSpPr>
          <p:cNvPr id="3" name="Marcador de contenido 2">
            <a:extLst>
              <a:ext uri="{FF2B5EF4-FFF2-40B4-BE49-F238E27FC236}">
                <a16:creationId xmlns:a16="http://schemas.microsoft.com/office/drawing/2014/main" id="{615684FE-1F8C-8C47-E7C7-A92C853D54AE}"/>
              </a:ext>
            </a:extLst>
          </p:cNvPr>
          <p:cNvSpPr>
            <a:spLocks noGrp="1"/>
          </p:cNvSpPr>
          <p:nvPr>
            <p:ph idx="1"/>
          </p:nvPr>
        </p:nvSpPr>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CL"/>
          </a:p>
        </p:txBody>
      </p:sp>
      <p:sp>
        <p:nvSpPr>
          <p:cNvPr id="4" name="Marcador de fecha 3">
            <a:extLst>
              <a:ext uri="{FF2B5EF4-FFF2-40B4-BE49-F238E27FC236}">
                <a16:creationId xmlns:a16="http://schemas.microsoft.com/office/drawing/2014/main" id="{BAAE9F81-F534-F910-53B5-07DB7F793C2F}"/>
              </a:ext>
            </a:extLst>
          </p:cNvPr>
          <p:cNvSpPr>
            <a:spLocks noGrp="1"/>
          </p:cNvSpPr>
          <p:nvPr>
            <p:ph type="dt" sz="half" idx="10"/>
          </p:nvPr>
        </p:nvSpPr>
        <p:spPr/>
        <p:txBody>
          <a:bodyPr/>
          <a:lstStyle/>
          <a:p>
            <a:fld id="{3C721E59-B7D2-3B4D-A173-EC33828E3793}" type="datetimeFigureOut">
              <a:rPr lang="es-CL" smtClean="0"/>
              <a:t>29-08-25</a:t>
            </a:fld>
            <a:endParaRPr lang="es-CL"/>
          </a:p>
        </p:txBody>
      </p:sp>
      <p:sp>
        <p:nvSpPr>
          <p:cNvPr id="5" name="Marcador de pie de página 4">
            <a:extLst>
              <a:ext uri="{FF2B5EF4-FFF2-40B4-BE49-F238E27FC236}">
                <a16:creationId xmlns:a16="http://schemas.microsoft.com/office/drawing/2014/main" id="{7E598C4B-02C5-ACA1-A8D0-BB0DE71ABDBD}"/>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189CE353-149D-AC44-E413-C169010A0B8F}"/>
              </a:ext>
            </a:extLst>
          </p:cNvPr>
          <p:cNvSpPr>
            <a:spLocks noGrp="1"/>
          </p:cNvSpPr>
          <p:nvPr>
            <p:ph type="sldNum" sz="quarter" idx="12"/>
          </p:nvPr>
        </p:nvSpPr>
        <p:spPr/>
        <p:txBody>
          <a:bodyPr/>
          <a:lstStyle/>
          <a:p>
            <a:fld id="{79A9F857-1C9E-854A-9C01-652A50C15D3D}" type="slidenum">
              <a:rPr lang="es-CL" smtClean="0"/>
              <a:t>‹Nº›</a:t>
            </a:fld>
            <a:endParaRPr lang="es-CL"/>
          </a:p>
        </p:txBody>
      </p:sp>
    </p:spTree>
    <p:extLst>
      <p:ext uri="{BB962C8B-B14F-4D97-AF65-F5344CB8AC3E}">
        <p14:creationId xmlns:p14="http://schemas.microsoft.com/office/powerpoint/2010/main" val="16876606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0643255-CE64-C52B-1F21-9CDF21E2ABC3}"/>
              </a:ext>
            </a:extLst>
          </p:cNvPr>
          <p:cNvSpPr>
            <a:spLocks noGrp="1"/>
          </p:cNvSpPr>
          <p:nvPr>
            <p:ph type="title"/>
          </p:nvPr>
        </p:nvSpPr>
        <p:spPr>
          <a:xfrm>
            <a:off x="831850" y="1709738"/>
            <a:ext cx="10515600" cy="2852737"/>
          </a:xfrm>
        </p:spPr>
        <p:txBody>
          <a:bodyPr anchor="b"/>
          <a:lstStyle>
            <a:lvl1pPr>
              <a:defRPr sz="6000"/>
            </a:lvl1pPr>
          </a:lstStyle>
          <a:p>
            <a:r>
              <a:rPr lang="es-MX"/>
              <a:t>Haz clic para modificar el estilo de título del patrón</a:t>
            </a:r>
            <a:endParaRPr lang="es-CL"/>
          </a:p>
        </p:txBody>
      </p:sp>
      <p:sp>
        <p:nvSpPr>
          <p:cNvPr id="3" name="Marcador de texto 2">
            <a:extLst>
              <a:ext uri="{FF2B5EF4-FFF2-40B4-BE49-F238E27FC236}">
                <a16:creationId xmlns:a16="http://schemas.microsoft.com/office/drawing/2014/main" id="{4D9BE03F-9460-479B-F244-E2A5A619C6E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s-MX"/>
              <a:t>Haga clic para modificar los estilos de texto del patrón</a:t>
            </a:r>
          </a:p>
        </p:txBody>
      </p:sp>
      <p:sp>
        <p:nvSpPr>
          <p:cNvPr id="4" name="Marcador de fecha 3">
            <a:extLst>
              <a:ext uri="{FF2B5EF4-FFF2-40B4-BE49-F238E27FC236}">
                <a16:creationId xmlns:a16="http://schemas.microsoft.com/office/drawing/2014/main" id="{1861B0F5-E0E5-3907-E612-8FD4A2929AC3}"/>
              </a:ext>
            </a:extLst>
          </p:cNvPr>
          <p:cNvSpPr>
            <a:spLocks noGrp="1"/>
          </p:cNvSpPr>
          <p:nvPr>
            <p:ph type="dt" sz="half" idx="10"/>
          </p:nvPr>
        </p:nvSpPr>
        <p:spPr/>
        <p:txBody>
          <a:bodyPr/>
          <a:lstStyle/>
          <a:p>
            <a:fld id="{3C721E59-B7D2-3B4D-A173-EC33828E3793}" type="datetimeFigureOut">
              <a:rPr lang="es-CL" smtClean="0"/>
              <a:t>29-08-25</a:t>
            </a:fld>
            <a:endParaRPr lang="es-CL"/>
          </a:p>
        </p:txBody>
      </p:sp>
      <p:sp>
        <p:nvSpPr>
          <p:cNvPr id="5" name="Marcador de pie de página 4">
            <a:extLst>
              <a:ext uri="{FF2B5EF4-FFF2-40B4-BE49-F238E27FC236}">
                <a16:creationId xmlns:a16="http://schemas.microsoft.com/office/drawing/2014/main" id="{F173CA4F-2A24-1A10-6598-78954EB23711}"/>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033AB0EA-B717-9051-B379-6463F20BEE44}"/>
              </a:ext>
            </a:extLst>
          </p:cNvPr>
          <p:cNvSpPr>
            <a:spLocks noGrp="1"/>
          </p:cNvSpPr>
          <p:nvPr>
            <p:ph type="sldNum" sz="quarter" idx="12"/>
          </p:nvPr>
        </p:nvSpPr>
        <p:spPr/>
        <p:txBody>
          <a:bodyPr/>
          <a:lstStyle/>
          <a:p>
            <a:fld id="{79A9F857-1C9E-854A-9C01-652A50C15D3D}" type="slidenum">
              <a:rPr lang="es-CL" smtClean="0"/>
              <a:t>‹Nº›</a:t>
            </a:fld>
            <a:endParaRPr lang="es-CL"/>
          </a:p>
        </p:txBody>
      </p:sp>
    </p:spTree>
    <p:extLst>
      <p:ext uri="{BB962C8B-B14F-4D97-AF65-F5344CB8AC3E}">
        <p14:creationId xmlns:p14="http://schemas.microsoft.com/office/powerpoint/2010/main" val="18163037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4D01EBE-0127-9E71-5388-2690F0BC6E2C}"/>
              </a:ext>
            </a:extLst>
          </p:cNvPr>
          <p:cNvSpPr>
            <a:spLocks noGrp="1"/>
          </p:cNvSpPr>
          <p:nvPr>
            <p:ph type="title"/>
          </p:nvPr>
        </p:nvSpPr>
        <p:spPr/>
        <p:txBody>
          <a:bodyPr/>
          <a:lstStyle/>
          <a:p>
            <a:r>
              <a:rPr lang="es-MX"/>
              <a:t>Haz clic para modificar el estilo de título del patrón</a:t>
            </a:r>
            <a:endParaRPr lang="es-CL"/>
          </a:p>
        </p:txBody>
      </p:sp>
      <p:sp>
        <p:nvSpPr>
          <p:cNvPr id="3" name="Marcador de contenido 2">
            <a:extLst>
              <a:ext uri="{FF2B5EF4-FFF2-40B4-BE49-F238E27FC236}">
                <a16:creationId xmlns:a16="http://schemas.microsoft.com/office/drawing/2014/main" id="{816A8D83-C6CA-1C06-77FA-E24F2268914F}"/>
              </a:ext>
            </a:extLst>
          </p:cNvPr>
          <p:cNvSpPr>
            <a:spLocks noGrp="1"/>
          </p:cNvSpPr>
          <p:nvPr>
            <p:ph sz="half" idx="1"/>
          </p:nvPr>
        </p:nvSpPr>
        <p:spPr>
          <a:xfrm>
            <a:off x="838200" y="1825625"/>
            <a:ext cx="5181600" cy="435133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CL"/>
          </a:p>
        </p:txBody>
      </p:sp>
      <p:sp>
        <p:nvSpPr>
          <p:cNvPr id="4" name="Marcador de contenido 3">
            <a:extLst>
              <a:ext uri="{FF2B5EF4-FFF2-40B4-BE49-F238E27FC236}">
                <a16:creationId xmlns:a16="http://schemas.microsoft.com/office/drawing/2014/main" id="{9630ADED-D6C8-7190-39E7-4C5917F796B9}"/>
              </a:ext>
            </a:extLst>
          </p:cNvPr>
          <p:cNvSpPr>
            <a:spLocks noGrp="1"/>
          </p:cNvSpPr>
          <p:nvPr>
            <p:ph sz="half" idx="2"/>
          </p:nvPr>
        </p:nvSpPr>
        <p:spPr>
          <a:xfrm>
            <a:off x="6172200" y="1825625"/>
            <a:ext cx="5181600" cy="435133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CL"/>
          </a:p>
        </p:txBody>
      </p:sp>
      <p:sp>
        <p:nvSpPr>
          <p:cNvPr id="5" name="Marcador de fecha 4">
            <a:extLst>
              <a:ext uri="{FF2B5EF4-FFF2-40B4-BE49-F238E27FC236}">
                <a16:creationId xmlns:a16="http://schemas.microsoft.com/office/drawing/2014/main" id="{F53EB059-016D-E65B-7615-5495C3B5F1A2}"/>
              </a:ext>
            </a:extLst>
          </p:cNvPr>
          <p:cNvSpPr>
            <a:spLocks noGrp="1"/>
          </p:cNvSpPr>
          <p:nvPr>
            <p:ph type="dt" sz="half" idx="10"/>
          </p:nvPr>
        </p:nvSpPr>
        <p:spPr/>
        <p:txBody>
          <a:bodyPr/>
          <a:lstStyle/>
          <a:p>
            <a:fld id="{3C721E59-B7D2-3B4D-A173-EC33828E3793}" type="datetimeFigureOut">
              <a:rPr lang="es-CL" smtClean="0"/>
              <a:t>29-08-25</a:t>
            </a:fld>
            <a:endParaRPr lang="es-CL"/>
          </a:p>
        </p:txBody>
      </p:sp>
      <p:sp>
        <p:nvSpPr>
          <p:cNvPr id="6" name="Marcador de pie de página 5">
            <a:extLst>
              <a:ext uri="{FF2B5EF4-FFF2-40B4-BE49-F238E27FC236}">
                <a16:creationId xmlns:a16="http://schemas.microsoft.com/office/drawing/2014/main" id="{41FC24B2-E9DE-29F4-40F0-E5D65CDBA51C}"/>
              </a:ext>
            </a:extLst>
          </p:cNvPr>
          <p:cNvSpPr>
            <a:spLocks noGrp="1"/>
          </p:cNvSpPr>
          <p:nvPr>
            <p:ph type="ftr" sz="quarter" idx="11"/>
          </p:nvPr>
        </p:nvSpPr>
        <p:spPr/>
        <p:txBody>
          <a:bodyPr/>
          <a:lstStyle/>
          <a:p>
            <a:endParaRPr lang="es-CL"/>
          </a:p>
        </p:txBody>
      </p:sp>
      <p:sp>
        <p:nvSpPr>
          <p:cNvPr id="7" name="Marcador de número de diapositiva 6">
            <a:extLst>
              <a:ext uri="{FF2B5EF4-FFF2-40B4-BE49-F238E27FC236}">
                <a16:creationId xmlns:a16="http://schemas.microsoft.com/office/drawing/2014/main" id="{B4D9C059-E921-0351-8556-C626BA5F4EF5}"/>
              </a:ext>
            </a:extLst>
          </p:cNvPr>
          <p:cNvSpPr>
            <a:spLocks noGrp="1"/>
          </p:cNvSpPr>
          <p:nvPr>
            <p:ph type="sldNum" sz="quarter" idx="12"/>
          </p:nvPr>
        </p:nvSpPr>
        <p:spPr/>
        <p:txBody>
          <a:bodyPr/>
          <a:lstStyle/>
          <a:p>
            <a:fld id="{79A9F857-1C9E-854A-9C01-652A50C15D3D}" type="slidenum">
              <a:rPr lang="es-CL" smtClean="0"/>
              <a:t>‹Nº›</a:t>
            </a:fld>
            <a:endParaRPr lang="es-CL"/>
          </a:p>
        </p:txBody>
      </p:sp>
    </p:spTree>
    <p:extLst>
      <p:ext uri="{BB962C8B-B14F-4D97-AF65-F5344CB8AC3E}">
        <p14:creationId xmlns:p14="http://schemas.microsoft.com/office/powerpoint/2010/main" val="42208737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07CF5FC-0301-2C17-B90E-CAA6D44E5696}"/>
              </a:ext>
            </a:extLst>
          </p:cNvPr>
          <p:cNvSpPr>
            <a:spLocks noGrp="1"/>
          </p:cNvSpPr>
          <p:nvPr>
            <p:ph type="title"/>
          </p:nvPr>
        </p:nvSpPr>
        <p:spPr>
          <a:xfrm>
            <a:off x="839788" y="365125"/>
            <a:ext cx="10515600" cy="1325563"/>
          </a:xfrm>
        </p:spPr>
        <p:txBody>
          <a:bodyPr/>
          <a:lstStyle/>
          <a:p>
            <a:r>
              <a:rPr lang="es-MX"/>
              <a:t>Haz clic para modificar el estilo de título del patrón</a:t>
            </a:r>
            <a:endParaRPr lang="es-CL"/>
          </a:p>
        </p:txBody>
      </p:sp>
      <p:sp>
        <p:nvSpPr>
          <p:cNvPr id="3" name="Marcador de texto 2">
            <a:extLst>
              <a:ext uri="{FF2B5EF4-FFF2-40B4-BE49-F238E27FC236}">
                <a16:creationId xmlns:a16="http://schemas.microsoft.com/office/drawing/2014/main" id="{78B35AEC-B69E-D307-89AF-7368A866C90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MX"/>
              <a:t>Haga clic para modificar los estilos de texto del patrón</a:t>
            </a:r>
          </a:p>
        </p:txBody>
      </p:sp>
      <p:sp>
        <p:nvSpPr>
          <p:cNvPr id="4" name="Marcador de contenido 3">
            <a:extLst>
              <a:ext uri="{FF2B5EF4-FFF2-40B4-BE49-F238E27FC236}">
                <a16:creationId xmlns:a16="http://schemas.microsoft.com/office/drawing/2014/main" id="{D2C6E14A-0A1E-9BD9-D997-9A400BC2317A}"/>
              </a:ext>
            </a:extLst>
          </p:cNvPr>
          <p:cNvSpPr>
            <a:spLocks noGrp="1"/>
          </p:cNvSpPr>
          <p:nvPr>
            <p:ph sz="half" idx="2"/>
          </p:nvPr>
        </p:nvSpPr>
        <p:spPr>
          <a:xfrm>
            <a:off x="839788" y="2505075"/>
            <a:ext cx="5157787" cy="368458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CL"/>
          </a:p>
        </p:txBody>
      </p:sp>
      <p:sp>
        <p:nvSpPr>
          <p:cNvPr id="5" name="Marcador de texto 4">
            <a:extLst>
              <a:ext uri="{FF2B5EF4-FFF2-40B4-BE49-F238E27FC236}">
                <a16:creationId xmlns:a16="http://schemas.microsoft.com/office/drawing/2014/main" id="{3ED1A2FF-08EF-A46B-D405-D44C9C339E8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MX"/>
              <a:t>Haga clic para modificar los estilos de texto del patrón</a:t>
            </a:r>
          </a:p>
        </p:txBody>
      </p:sp>
      <p:sp>
        <p:nvSpPr>
          <p:cNvPr id="6" name="Marcador de contenido 5">
            <a:extLst>
              <a:ext uri="{FF2B5EF4-FFF2-40B4-BE49-F238E27FC236}">
                <a16:creationId xmlns:a16="http://schemas.microsoft.com/office/drawing/2014/main" id="{A014E1DE-3807-33F5-58BB-AABEF5D121B5}"/>
              </a:ext>
            </a:extLst>
          </p:cNvPr>
          <p:cNvSpPr>
            <a:spLocks noGrp="1"/>
          </p:cNvSpPr>
          <p:nvPr>
            <p:ph sz="quarter" idx="4"/>
          </p:nvPr>
        </p:nvSpPr>
        <p:spPr>
          <a:xfrm>
            <a:off x="6172200" y="2505075"/>
            <a:ext cx="5183188" cy="368458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CL"/>
          </a:p>
        </p:txBody>
      </p:sp>
      <p:sp>
        <p:nvSpPr>
          <p:cNvPr id="7" name="Marcador de fecha 6">
            <a:extLst>
              <a:ext uri="{FF2B5EF4-FFF2-40B4-BE49-F238E27FC236}">
                <a16:creationId xmlns:a16="http://schemas.microsoft.com/office/drawing/2014/main" id="{BAB28FEE-815A-4BA7-26B8-2E0C7A471940}"/>
              </a:ext>
            </a:extLst>
          </p:cNvPr>
          <p:cNvSpPr>
            <a:spLocks noGrp="1"/>
          </p:cNvSpPr>
          <p:nvPr>
            <p:ph type="dt" sz="half" idx="10"/>
          </p:nvPr>
        </p:nvSpPr>
        <p:spPr/>
        <p:txBody>
          <a:bodyPr/>
          <a:lstStyle/>
          <a:p>
            <a:fld id="{3C721E59-B7D2-3B4D-A173-EC33828E3793}" type="datetimeFigureOut">
              <a:rPr lang="es-CL" smtClean="0"/>
              <a:t>29-08-25</a:t>
            </a:fld>
            <a:endParaRPr lang="es-CL"/>
          </a:p>
        </p:txBody>
      </p:sp>
      <p:sp>
        <p:nvSpPr>
          <p:cNvPr id="8" name="Marcador de pie de página 7">
            <a:extLst>
              <a:ext uri="{FF2B5EF4-FFF2-40B4-BE49-F238E27FC236}">
                <a16:creationId xmlns:a16="http://schemas.microsoft.com/office/drawing/2014/main" id="{F66EC389-BCAB-5DDB-3756-5536D8737AB5}"/>
              </a:ext>
            </a:extLst>
          </p:cNvPr>
          <p:cNvSpPr>
            <a:spLocks noGrp="1"/>
          </p:cNvSpPr>
          <p:nvPr>
            <p:ph type="ftr" sz="quarter" idx="11"/>
          </p:nvPr>
        </p:nvSpPr>
        <p:spPr/>
        <p:txBody>
          <a:bodyPr/>
          <a:lstStyle/>
          <a:p>
            <a:endParaRPr lang="es-CL"/>
          </a:p>
        </p:txBody>
      </p:sp>
      <p:sp>
        <p:nvSpPr>
          <p:cNvPr id="9" name="Marcador de número de diapositiva 8">
            <a:extLst>
              <a:ext uri="{FF2B5EF4-FFF2-40B4-BE49-F238E27FC236}">
                <a16:creationId xmlns:a16="http://schemas.microsoft.com/office/drawing/2014/main" id="{C16C3E11-FC35-5B0B-3604-B095E63271E9}"/>
              </a:ext>
            </a:extLst>
          </p:cNvPr>
          <p:cNvSpPr>
            <a:spLocks noGrp="1"/>
          </p:cNvSpPr>
          <p:nvPr>
            <p:ph type="sldNum" sz="quarter" idx="12"/>
          </p:nvPr>
        </p:nvSpPr>
        <p:spPr/>
        <p:txBody>
          <a:bodyPr/>
          <a:lstStyle/>
          <a:p>
            <a:fld id="{79A9F857-1C9E-854A-9C01-652A50C15D3D}" type="slidenum">
              <a:rPr lang="es-CL" smtClean="0"/>
              <a:t>‹Nº›</a:t>
            </a:fld>
            <a:endParaRPr lang="es-CL"/>
          </a:p>
        </p:txBody>
      </p:sp>
    </p:spTree>
    <p:extLst>
      <p:ext uri="{BB962C8B-B14F-4D97-AF65-F5344CB8AC3E}">
        <p14:creationId xmlns:p14="http://schemas.microsoft.com/office/powerpoint/2010/main" val="24380305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9324924-F7FF-12EB-3374-F44D2747EEF7}"/>
              </a:ext>
            </a:extLst>
          </p:cNvPr>
          <p:cNvSpPr>
            <a:spLocks noGrp="1"/>
          </p:cNvSpPr>
          <p:nvPr>
            <p:ph type="title"/>
          </p:nvPr>
        </p:nvSpPr>
        <p:spPr/>
        <p:txBody>
          <a:bodyPr/>
          <a:lstStyle/>
          <a:p>
            <a:r>
              <a:rPr lang="es-MX"/>
              <a:t>Haz clic para modificar el estilo de título del patrón</a:t>
            </a:r>
            <a:endParaRPr lang="es-CL"/>
          </a:p>
        </p:txBody>
      </p:sp>
      <p:sp>
        <p:nvSpPr>
          <p:cNvPr id="3" name="Marcador de fecha 2">
            <a:extLst>
              <a:ext uri="{FF2B5EF4-FFF2-40B4-BE49-F238E27FC236}">
                <a16:creationId xmlns:a16="http://schemas.microsoft.com/office/drawing/2014/main" id="{C58F392A-CCB4-F149-EBCF-50EB12EEECD2}"/>
              </a:ext>
            </a:extLst>
          </p:cNvPr>
          <p:cNvSpPr>
            <a:spLocks noGrp="1"/>
          </p:cNvSpPr>
          <p:nvPr>
            <p:ph type="dt" sz="half" idx="10"/>
          </p:nvPr>
        </p:nvSpPr>
        <p:spPr/>
        <p:txBody>
          <a:bodyPr/>
          <a:lstStyle/>
          <a:p>
            <a:fld id="{3C721E59-B7D2-3B4D-A173-EC33828E3793}" type="datetimeFigureOut">
              <a:rPr lang="es-CL" smtClean="0"/>
              <a:t>29-08-25</a:t>
            </a:fld>
            <a:endParaRPr lang="es-CL"/>
          </a:p>
        </p:txBody>
      </p:sp>
      <p:sp>
        <p:nvSpPr>
          <p:cNvPr id="4" name="Marcador de pie de página 3">
            <a:extLst>
              <a:ext uri="{FF2B5EF4-FFF2-40B4-BE49-F238E27FC236}">
                <a16:creationId xmlns:a16="http://schemas.microsoft.com/office/drawing/2014/main" id="{E1C54767-FCAC-F32B-BE2E-148B136A7E4C}"/>
              </a:ext>
            </a:extLst>
          </p:cNvPr>
          <p:cNvSpPr>
            <a:spLocks noGrp="1"/>
          </p:cNvSpPr>
          <p:nvPr>
            <p:ph type="ftr" sz="quarter" idx="11"/>
          </p:nvPr>
        </p:nvSpPr>
        <p:spPr/>
        <p:txBody>
          <a:bodyPr/>
          <a:lstStyle/>
          <a:p>
            <a:endParaRPr lang="es-CL"/>
          </a:p>
        </p:txBody>
      </p:sp>
      <p:sp>
        <p:nvSpPr>
          <p:cNvPr id="5" name="Marcador de número de diapositiva 4">
            <a:extLst>
              <a:ext uri="{FF2B5EF4-FFF2-40B4-BE49-F238E27FC236}">
                <a16:creationId xmlns:a16="http://schemas.microsoft.com/office/drawing/2014/main" id="{2FC09567-BE0C-91AA-14A4-54256D4D0B08}"/>
              </a:ext>
            </a:extLst>
          </p:cNvPr>
          <p:cNvSpPr>
            <a:spLocks noGrp="1"/>
          </p:cNvSpPr>
          <p:nvPr>
            <p:ph type="sldNum" sz="quarter" idx="12"/>
          </p:nvPr>
        </p:nvSpPr>
        <p:spPr/>
        <p:txBody>
          <a:bodyPr/>
          <a:lstStyle/>
          <a:p>
            <a:fld id="{79A9F857-1C9E-854A-9C01-652A50C15D3D}" type="slidenum">
              <a:rPr lang="es-CL" smtClean="0"/>
              <a:t>‹Nº›</a:t>
            </a:fld>
            <a:endParaRPr lang="es-CL"/>
          </a:p>
        </p:txBody>
      </p:sp>
    </p:spTree>
    <p:extLst>
      <p:ext uri="{BB962C8B-B14F-4D97-AF65-F5344CB8AC3E}">
        <p14:creationId xmlns:p14="http://schemas.microsoft.com/office/powerpoint/2010/main" val="1272272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2E79DC67-15BE-CE2C-366A-7032C1B1B3C5}"/>
              </a:ext>
            </a:extLst>
          </p:cNvPr>
          <p:cNvSpPr>
            <a:spLocks noGrp="1"/>
          </p:cNvSpPr>
          <p:nvPr>
            <p:ph type="dt" sz="half" idx="10"/>
          </p:nvPr>
        </p:nvSpPr>
        <p:spPr/>
        <p:txBody>
          <a:bodyPr/>
          <a:lstStyle/>
          <a:p>
            <a:fld id="{3C721E59-B7D2-3B4D-A173-EC33828E3793}" type="datetimeFigureOut">
              <a:rPr lang="es-CL" smtClean="0"/>
              <a:t>29-08-25</a:t>
            </a:fld>
            <a:endParaRPr lang="es-CL"/>
          </a:p>
        </p:txBody>
      </p:sp>
      <p:sp>
        <p:nvSpPr>
          <p:cNvPr id="3" name="Marcador de pie de página 2">
            <a:extLst>
              <a:ext uri="{FF2B5EF4-FFF2-40B4-BE49-F238E27FC236}">
                <a16:creationId xmlns:a16="http://schemas.microsoft.com/office/drawing/2014/main" id="{CF28B864-ABA4-4D10-1A87-294D56730E49}"/>
              </a:ext>
            </a:extLst>
          </p:cNvPr>
          <p:cNvSpPr>
            <a:spLocks noGrp="1"/>
          </p:cNvSpPr>
          <p:nvPr>
            <p:ph type="ftr" sz="quarter" idx="11"/>
          </p:nvPr>
        </p:nvSpPr>
        <p:spPr/>
        <p:txBody>
          <a:bodyPr/>
          <a:lstStyle/>
          <a:p>
            <a:endParaRPr lang="es-CL"/>
          </a:p>
        </p:txBody>
      </p:sp>
      <p:sp>
        <p:nvSpPr>
          <p:cNvPr id="4" name="Marcador de número de diapositiva 3">
            <a:extLst>
              <a:ext uri="{FF2B5EF4-FFF2-40B4-BE49-F238E27FC236}">
                <a16:creationId xmlns:a16="http://schemas.microsoft.com/office/drawing/2014/main" id="{0728D772-FA31-558A-ED0D-8ACF6D55EA28}"/>
              </a:ext>
            </a:extLst>
          </p:cNvPr>
          <p:cNvSpPr>
            <a:spLocks noGrp="1"/>
          </p:cNvSpPr>
          <p:nvPr>
            <p:ph type="sldNum" sz="quarter" idx="12"/>
          </p:nvPr>
        </p:nvSpPr>
        <p:spPr/>
        <p:txBody>
          <a:bodyPr/>
          <a:lstStyle/>
          <a:p>
            <a:fld id="{79A9F857-1C9E-854A-9C01-652A50C15D3D}" type="slidenum">
              <a:rPr lang="es-CL" smtClean="0"/>
              <a:t>‹Nº›</a:t>
            </a:fld>
            <a:endParaRPr lang="es-CL"/>
          </a:p>
        </p:txBody>
      </p:sp>
    </p:spTree>
    <p:extLst>
      <p:ext uri="{BB962C8B-B14F-4D97-AF65-F5344CB8AC3E}">
        <p14:creationId xmlns:p14="http://schemas.microsoft.com/office/powerpoint/2010/main" val="39225226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146380C-E3C0-02EB-D0ED-D265AB5D95BE}"/>
              </a:ext>
            </a:extLst>
          </p:cNvPr>
          <p:cNvSpPr>
            <a:spLocks noGrp="1"/>
          </p:cNvSpPr>
          <p:nvPr>
            <p:ph type="title"/>
          </p:nvPr>
        </p:nvSpPr>
        <p:spPr>
          <a:xfrm>
            <a:off x="839788" y="457200"/>
            <a:ext cx="3932237" cy="1600200"/>
          </a:xfrm>
        </p:spPr>
        <p:txBody>
          <a:bodyPr anchor="b"/>
          <a:lstStyle>
            <a:lvl1pPr>
              <a:defRPr sz="3200"/>
            </a:lvl1pPr>
          </a:lstStyle>
          <a:p>
            <a:r>
              <a:rPr lang="es-MX"/>
              <a:t>Haz clic para modificar el estilo de título del patrón</a:t>
            </a:r>
            <a:endParaRPr lang="es-CL"/>
          </a:p>
        </p:txBody>
      </p:sp>
      <p:sp>
        <p:nvSpPr>
          <p:cNvPr id="3" name="Marcador de contenido 2">
            <a:extLst>
              <a:ext uri="{FF2B5EF4-FFF2-40B4-BE49-F238E27FC236}">
                <a16:creationId xmlns:a16="http://schemas.microsoft.com/office/drawing/2014/main" id="{9926B2DB-F99A-841A-3CE3-D48319731A0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CL"/>
          </a:p>
        </p:txBody>
      </p:sp>
      <p:sp>
        <p:nvSpPr>
          <p:cNvPr id="4" name="Marcador de texto 3">
            <a:extLst>
              <a:ext uri="{FF2B5EF4-FFF2-40B4-BE49-F238E27FC236}">
                <a16:creationId xmlns:a16="http://schemas.microsoft.com/office/drawing/2014/main" id="{0D10B847-A446-3ECF-2427-D68187DFA57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MX"/>
              <a:t>Haga clic para modificar los estilos de texto del patrón</a:t>
            </a:r>
          </a:p>
        </p:txBody>
      </p:sp>
      <p:sp>
        <p:nvSpPr>
          <p:cNvPr id="5" name="Marcador de fecha 4">
            <a:extLst>
              <a:ext uri="{FF2B5EF4-FFF2-40B4-BE49-F238E27FC236}">
                <a16:creationId xmlns:a16="http://schemas.microsoft.com/office/drawing/2014/main" id="{9CC8A446-251C-3E64-097E-150F6FD5D33C}"/>
              </a:ext>
            </a:extLst>
          </p:cNvPr>
          <p:cNvSpPr>
            <a:spLocks noGrp="1"/>
          </p:cNvSpPr>
          <p:nvPr>
            <p:ph type="dt" sz="half" idx="10"/>
          </p:nvPr>
        </p:nvSpPr>
        <p:spPr/>
        <p:txBody>
          <a:bodyPr/>
          <a:lstStyle/>
          <a:p>
            <a:fld id="{3C721E59-B7D2-3B4D-A173-EC33828E3793}" type="datetimeFigureOut">
              <a:rPr lang="es-CL" smtClean="0"/>
              <a:t>29-08-25</a:t>
            </a:fld>
            <a:endParaRPr lang="es-CL"/>
          </a:p>
        </p:txBody>
      </p:sp>
      <p:sp>
        <p:nvSpPr>
          <p:cNvPr id="6" name="Marcador de pie de página 5">
            <a:extLst>
              <a:ext uri="{FF2B5EF4-FFF2-40B4-BE49-F238E27FC236}">
                <a16:creationId xmlns:a16="http://schemas.microsoft.com/office/drawing/2014/main" id="{A548DA32-299C-9FDA-780F-C82136918ED9}"/>
              </a:ext>
            </a:extLst>
          </p:cNvPr>
          <p:cNvSpPr>
            <a:spLocks noGrp="1"/>
          </p:cNvSpPr>
          <p:nvPr>
            <p:ph type="ftr" sz="quarter" idx="11"/>
          </p:nvPr>
        </p:nvSpPr>
        <p:spPr/>
        <p:txBody>
          <a:bodyPr/>
          <a:lstStyle/>
          <a:p>
            <a:endParaRPr lang="es-CL"/>
          </a:p>
        </p:txBody>
      </p:sp>
      <p:sp>
        <p:nvSpPr>
          <p:cNvPr id="7" name="Marcador de número de diapositiva 6">
            <a:extLst>
              <a:ext uri="{FF2B5EF4-FFF2-40B4-BE49-F238E27FC236}">
                <a16:creationId xmlns:a16="http://schemas.microsoft.com/office/drawing/2014/main" id="{F3E63034-EAF0-E666-F022-2C0DAE42EB6A}"/>
              </a:ext>
            </a:extLst>
          </p:cNvPr>
          <p:cNvSpPr>
            <a:spLocks noGrp="1"/>
          </p:cNvSpPr>
          <p:nvPr>
            <p:ph type="sldNum" sz="quarter" idx="12"/>
          </p:nvPr>
        </p:nvSpPr>
        <p:spPr/>
        <p:txBody>
          <a:bodyPr/>
          <a:lstStyle/>
          <a:p>
            <a:fld id="{79A9F857-1C9E-854A-9C01-652A50C15D3D}" type="slidenum">
              <a:rPr lang="es-CL" smtClean="0"/>
              <a:t>‹Nº›</a:t>
            </a:fld>
            <a:endParaRPr lang="es-CL"/>
          </a:p>
        </p:txBody>
      </p:sp>
    </p:spTree>
    <p:extLst>
      <p:ext uri="{BB962C8B-B14F-4D97-AF65-F5344CB8AC3E}">
        <p14:creationId xmlns:p14="http://schemas.microsoft.com/office/powerpoint/2010/main" val="38257927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2E79FCB-E090-2C3E-E0D6-0380781C3A89}"/>
              </a:ext>
            </a:extLst>
          </p:cNvPr>
          <p:cNvSpPr>
            <a:spLocks noGrp="1"/>
          </p:cNvSpPr>
          <p:nvPr>
            <p:ph type="title"/>
          </p:nvPr>
        </p:nvSpPr>
        <p:spPr>
          <a:xfrm>
            <a:off x="839788" y="457200"/>
            <a:ext cx="3932237" cy="1600200"/>
          </a:xfrm>
        </p:spPr>
        <p:txBody>
          <a:bodyPr anchor="b"/>
          <a:lstStyle>
            <a:lvl1pPr>
              <a:defRPr sz="3200"/>
            </a:lvl1pPr>
          </a:lstStyle>
          <a:p>
            <a:r>
              <a:rPr lang="es-MX"/>
              <a:t>Haz clic para modificar el estilo de título del patrón</a:t>
            </a:r>
            <a:endParaRPr lang="es-CL"/>
          </a:p>
        </p:txBody>
      </p:sp>
      <p:sp>
        <p:nvSpPr>
          <p:cNvPr id="3" name="Marcador de posición de imagen 2">
            <a:extLst>
              <a:ext uri="{FF2B5EF4-FFF2-40B4-BE49-F238E27FC236}">
                <a16:creationId xmlns:a16="http://schemas.microsoft.com/office/drawing/2014/main" id="{AA496A93-DD8C-3321-A2AF-7772BD693BE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L"/>
          </a:p>
        </p:txBody>
      </p:sp>
      <p:sp>
        <p:nvSpPr>
          <p:cNvPr id="4" name="Marcador de texto 3">
            <a:extLst>
              <a:ext uri="{FF2B5EF4-FFF2-40B4-BE49-F238E27FC236}">
                <a16:creationId xmlns:a16="http://schemas.microsoft.com/office/drawing/2014/main" id="{7C2730F7-2033-1723-A3AD-E0EC88E7327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MX"/>
              <a:t>Haga clic para modificar los estilos de texto del patrón</a:t>
            </a:r>
          </a:p>
        </p:txBody>
      </p:sp>
      <p:sp>
        <p:nvSpPr>
          <p:cNvPr id="5" name="Marcador de fecha 4">
            <a:extLst>
              <a:ext uri="{FF2B5EF4-FFF2-40B4-BE49-F238E27FC236}">
                <a16:creationId xmlns:a16="http://schemas.microsoft.com/office/drawing/2014/main" id="{821401CC-6E29-859F-87CC-66AAD341CAE4}"/>
              </a:ext>
            </a:extLst>
          </p:cNvPr>
          <p:cNvSpPr>
            <a:spLocks noGrp="1"/>
          </p:cNvSpPr>
          <p:nvPr>
            <p:ph type="dt" sz="half" idx="10"/>
          </p:nvPr>
        </p:nvSpPr>
        <p:spPr/>
        <p:txBody>
          <a:bodyPr/>
          <a:lstStyle/>
          <a:p>
            <a:fld id="{3C721E59-B7D2-3B4D-A173-EC33828E3793}" type="datetimeFigureOut">
              <a:rPr lang="es-CL" smtClean="0"/>
              <a:t>29-08-25</a:t>
            </a:fld>
            <a:endParaRPr lang="es-CL"/>
          </a:p>
        </p:txBody>
      </p:sp>
      <p:sp>
        <p:nvSpPr>
          <p:cNvPr id="6" name="Marcador de pie de página 5">
            <a:extLst>
              <a:ext uri="{FF2B5EF4-FFF2-40B4-BE49-F238E27FC236}">
                <a16:creationId xmlns:a16="http://schemas.microsoft.com/office/drawing/2014/main" id="{A29DC9A4-ABDB-E352-D181-70FA5AC3FEF2}"/>
              </a:ext>
            </a:extLst>
          </p:cNvPr>
          <p:cNvSpPr>
            <a:spLocks noGrp="1"/>
          </p:cNvSpPr>
          <p:nvPr>
            <p:ph type="ftr" sz="quarter" idx="11"/>
          </p:nvPr>
        </p:nvSpPr>
        <p:spPr/>
        <p:txBody>
          <a:bodyPr/>
          <a:lstStyle/>
          <a:p>
            <a:endParaRPr lang="es-CL"/>
          </a:p>
        </p:txBody>
      </p:sp>
      <p:sp>
        <p:nvSpPr>
          <p:cNvPr id="7" name="Marcador de número de diapositiva 6">
            <a:extLst>
              <a:ext uri="{FF2B5EF4-FFF2-40B4-BE49-F238E27FC236}">
                <a16:creationId xmlns:a16="http://schemas.microsoft.com/office/drawing/2014/main" id="{13FD6324-344C-D0B4-6CA9-E4020829FA43}"/>
              </a:ext>
            </a:extLst>
          </p:cNvPr>
          <p:cNvSpPr>
            <a:spLocks noGrp="1"/>
          </p:cNvSpPr>
          <p:nvPr>
            <p:ph type="sldNum" sz="quarter" idx="12"/>
          </p:nvPr>
        </p:nvSpPr>
        <p:spPr/>
        <p:txBody>
          <a:bodyPr/>
          <a:lstStyle/>
          <a:p>
            <a:fld id="{79A9F857-1C9E-854A-9C01-652A50C15D3D}" type="slidenum">
              <a:rPr lang="es-CL" smtClean="0"/>
              <a:t>‹Nº›</a:t>
            </a:fld>
            <a:endParaRPr lang="es-CL"/>
          </a:p>
        </p:txBody>
      </p:sp>
    </p:spTree>
    <p:extLst>
      <p:ext uri="{BB962C8B-B14F-4D97-AF65-F5344CB8AC3E}">
        <p14:creationId xmlns:p14="http://schemas.microsoft.com/office/powerpoint/2010/main" val="1527645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r="-2000"/>
          </a:stretch>
        </a:blipFill>
        <a:effectLst/>
      </p:bgPr>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15677C90-F757-E791-EE2B-083E697610E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MX"/>
              <a:t>Haz clic para modificar el estilo de título del patrón</a:t>
            </a:r>
            <a:endParaRPr lang="es-CL"/>
          </a:p>
        </p:txBody>
      </p:sp>
      <p:sp>
        <p:nvSpPr>
          <p:cNvPr id="3" name="Marcador de texto 2">
            <a:extLst>
              <a:ext uri="{FF2B5EF4-FFF2-40B4-BE49-F238E27FC236}">
                <a16:creationId xmlns:a16="http://schemas.microsoft.com/office/drawing/2014/main" id="{CE6D6D99-7F87-C007-6A53-DF9CD2A39F0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CL"/>
          </a:p>
        </p:txBody>
      </p:sp>
      <p:sp>
        <p:nvSpPr>
          <p:cNvPr id="4" name="Marcador de fecha 3">
            <a:extLst>
              <a:ext uri="{FF2B5EF4-FFF2-40B4-BE49-F238E27FC236}">
                <a16:creationId xmlns:a16="http://schemas.microsoft.com/office/drawing/2014/main" id="{D47008D7-E1FD-93C8-A065-A29E2E52486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C721E59-B7D2-3B4D-A173-EC33828E3793}" type="datetimeFigureOut">
              <a:rPr lang="es-CL" smtClean="0"/>
              <a:t>29-08-25</a:t>
            </a:fld>
            <a:endParaRPr lang="es-CL"/>
          </a:p>
        </p:txBody>
      </p:sp>
      <p:sp>
        <p:nvSpPr>
          <p:cNvPr id="5" name="Marcador de pie de página 4">
            <a:extLst>
              <a:ext uri="{FF2B5EF4-FFF2-40B4-BE49-F238E27FC236}">
                <a16:creationId xmlns:a16="http://schemas.microsoft.com/office/drawing/2014/main" id="{7AA7E6AA-9DAD-F13C-143E-C008FF0A46E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s-CL"/>
          </a:p>
        </p:txBody>
      </p:sp>
      <p:sp>
        <p:nvSpPr>
          <p:cNvPr id="6" name="Marcador de número de diapositiva 5">
            <a:extLst>
              <a:ext uri="{FF2B5EF4-FFF2-40B4-BE49-F238E27FC236}">
                <a16:creationId xmlns:a16="http://schemas.microsoft.com/office/drawing/2014/main" id="{2A5ED74C-2C02-A1F5-F8ED-99381E2688D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9A9F857-1C9E-854A-9C01-652A50C15D3D}" type="slidenum">
              <a:rPr lang="es-CL" smtClean="0"/>
              <a:t>‹Nº›</a:t>
            </a:fld>
            <a:endParaRPr lang="es-CL"/>
          </a:p>
        </p:txBody>
      </p:sp>
    </p:spTree>
    <p:extLst>
      <p:ext uri="{BB962C8B-B14F-4D97-AF65-F5344CB8AC3E}">
        <p14:creationId xmlns:p14="http://schemas.microsoft.com/office/powerpoint/2010/main" val="4061210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hyperlink" Target="https://www.chilecompra.cl/2025/05/chilecompra-lanza-manual-de-recomendaciones-y-buenas-practicas-de-integridad-para-proveedores-del-estado/"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hyperlink" Target="https://www.youtube.com/shorts/Fk7yqDMYLxg?feature=share"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hyperlink" Target="mailto:gonzalo.vera@uach.cl" TargetMode="External"/><Relationship Id="rId4" Type="http://schemas.openxmlformats.org/officeDocument/2006/relationships/hyperlink" Target="https://www.linkedin.com/in/gonzalo-vera-gutierrez/"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FC414A3-FBFE-4698-5627-0AFCFEDA0986}"/>
              </a:ext>
            </a:extLst>
          </p:cNvPr>
          <p:cNvSpPr>
            <a:spLocks noGrp="1"/>
          </p:cNvSpPr>
          <p:nvPr>
            <p:ph type="ctrTitle"/>
          </p:nvPr>
        </p:nvSpPr>
        <p:spPr/>
        <p:txBody>
          <a:bodyPr>
            <a:noAutofit/>
          </a:bodyPr>
          <a:lstStyle/>
          <a:p>
            <a:br>
              <a:rPr lang="es-CL" sz="4000" dirty="0"/>
            </a:br>
            <a:r>
              <a:rPr lang="es-CL" sz="4000" dirty="0"/>
              <a:t>LEY DE PREVENCIÓN DEL DELITO APLICADO A EMPRESAS:</a:t>
            </a:r>
            <a:br>
              <a:rPr lang="es-CL" sz="4000" dirty="0"/>
            </a:br>
            <a:r>
              <a:rPr lang="es-CL" sz="4000" dirty="0"/>
              <a:t>Ley de Delitos Económicos</a:t>
            </a:r>
            <a:br>
              <a:rPr lang="es-CL" sz="4000" dirty="0"/>
            </a:br>
            <a:r>
              <a:rPr lang="es-CL" sz="4000" dirty="0"/>
              <a:t>“</a:t>
            </a:r>
            <a:r>
              <a:rPr lang="es-CL" sz="4000" dirty="0" err="1"/>
              <a:t>Compliance</a:t>
            </a:r>
            <a:r>
              <a:rPr lang="es-CL" sz="4000" dirty="0"/>
              <a:t>, más que sólo un librito”</a:t>
            </a:r>
          </a:p>
        </p:txBody>
      </p:sp>
      <p:sp>
        <p:nvSpPr>
          <p:cNvPr id="3" name="Subtítulo 2">
            <a:extLst>
              <a:ext uri="{FF2B5EF4-FFF2-40B4-BE49-F238E27FC236}">
                <a16:creationId xmlns:a16="http://schemas.microsoft.com/office/drawing/2014/main" id="{6F5A6217-EEBE-E7EF-CA62-ABB4E9D83E58}"/>
              </a:ext>
            </a:extLst>
          </p:cNvPr>
          <p:cNvSpPr>
            <a:spLocks noGrp="1"/>
          </p:cNvSpPr>
          <p:nvPr>
            <p:ph type="subTitle" idx="1"/>
          </p:nvPr>
        </p:nvSpPr>
        <p:spPr/>
        <p:txBody>
          <a:bodyPr>
            <a:normAutofit lnSpcReduction="10000"/>
          </a:bodyPr>
          <a:lstStyle/>
          <a:p>
            <a:r>
              <a:rPr lang="es-CL" dirty="0"/>
              <a:t>Gonzalo Vera Gutiérrez</a:t>
            </a:r>
          </a:p>
          <a:p>
            <a:r>
              <a:rPr lang="es-CL" dirty="0"/>
              <a:t>Encargado de Prevención </a:t>
            </a:r>
            <a:r>
              <a:rPr lang="es-CL"/>
              <a:t>del Delito</a:t>
            </a:r>
            <a:endParaRPr lang="es-CL" dirty="0"/>
          </a:p>
          <a:p>
            <a:r>
              <a:rPr lang="es-CL" dirty="0"/>
              <a:t>Universidad Austral de Chile</a:t>
            </a:r>
          </a:p>
          <a:p>
            <a:r>
              <a:rPr lang="es-CL" dirty="0"/>
              <a:t>Agosto, 2025</a:t>
            </a:r>
          </a:p>
        </p:txBody>
      </p:sp>
    </p:spTree>
    <p:extLst>
      <p:ext uri="{BB962C8B-B14F-4D97-AF65-F5344CB8AC3E}">
        <p14:creationId xmlns:p14="http://schemas.microsoft.com/office/powerpoint/2010/main" val="32819990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B4AAA1F-10D0-0362-04CB-31FA73CE5E02}"/>
              </a:ext>
            </a:extLst>
          </p:cNvPr>
          <p:cNvSpPr>
            <a:spLocks noGrp="1"/>
          </p:cNvSpPr>
          <p:nvPr>
            <p:ph type="title"/>
          </p:nvPr>
        </p:nvSpPr>
        <p:spPr/>
        <p:txBody>
          <a:bodyPr/>
          <a:lstStyle/>
          <a:p>
            <a:r>
              <a:rPr lang="es-CL" dirty="0" err="1"/>
              <a:t>Compliance</a:t>
            </a:r>
            <a:r>
              <a:rPr lang="es-CL" dirty="0"/>
              <a:t> Penal ¿desde cuándo?</a:t>
            </a:r>
          </a:p>
        </p:txBody>
      </p:sp>
      <p:sp>
        <p:nvSpPr>
          <p:cNvPr id="3" name="Marcador de contenido 2">
            <a:extLst>
              <a:ext uri="{FF2B5EF4-FFF2-40B4-BE49-F238E27FC236}">
                <a16:creationId xmlns:a16="http://schemas.microsoft.com/office/drawing/2014/main" id="{18EB7517-57E5-8724-3C67-571B4C5A6356}"/>
              </a:ext>
            </a:extLst>
          </p:cNvPr>
          <p:cNvSpPr>
            <a:spLocks noGrp="1"/>
          </p:cNvSpPr>
          <p:nvPr>
            <p:ph idx="1"/>
          </p:nvPr>
        </p:nvSpPr>
        <p:spPr/>
        <p:txBody>
          <a:bodyPr/>
          <a:lstStyle/>
          <a:p>
            <a:r>
              <a:rPr lang="es-CL" dirty="0"/>
              <a:t>FCPA – EEUU 1977 (Watergate)</a:t>
            </a:r>
          </a:p>
          <a:p>
            <a:pPr lvl="1"/>
            <a:r>
              <a:rPr lang="es-CL" dirty="0"/>
              <a:t>Objetivo: establecer normas para que los empresarios estadounidenses actúen correctamente en sus relaciones en el extranjero</a:t>
            </a:r>
          </a:p>
          <a:p>
            <a:pPr lvl="1"/>
            <a:r>
              <a:rPr lang="es-CL" dirty="0"/>
              <a:t>Deber de abstención de pagos a funcionarios públicos</a:t>
            </a:r>
          </a:p>
          <a:p>
            <a:r>
              <a:rPr lang="es-CL" dirty="0"/>
              <a:t>COSO (</a:t>
            </a:r>
            <a:r>
              <a:rPr lang="es-CL" dirty="0" err="1"/>
              <a:t>Comittee</a:t>
            </a:r>
            <a:r>
              <a:rPr lang="es-CL" dirty="0"/>
              <a:t> </a:t>
            </a:r>
            <a:r>
              <a:rPr lang="es-CL" dirty="0" err="1"/>
              <a:t>of</a:t>
            </a:r>
            <a:r>
              <a:rPr lang="es-CL" dirty="0"/>
              <a:t> </a:t>
            </a:r>
            <a:r>
              <a:rPr lang="es-CL" dirty="0" err="1"/>
              <a:t>Sponsoring</a:t>
            </a:r>
            <a:r>
              <a:rPr lang="es-CL" dirty="0"/>
              <a:t> </a:t>
            </a:r>
            <a:r>
              <a:rPr lang="es-CL" dirty="0" err="1"/>
              <a:t>Organizations</a:t>
            </a:r>
            <a:r>
              <a:rPr lang="es-CL" dirty="0"/>
              <a:t> </a:t>
            </a:r>
            <a:r>
              <a:rPr lang="es-CL" dirty="0" err="1"/>
              <a:t>of</a:t>
            </a:r>
            <a:r>
              <a:rPr lang="es-CL" dirty="0"/>
              <a:t> </a:t>
            </a:r>
            <a:r>
              <a:rPr lang="es-CL" dirty="0" err="1"/>
              <a:t>the</a:t>
            </a:r>
            <a:r>
              <a:rPr lang="es-CL" dirty="0"/>
              <a:t> </a:t>
            </a:r>
            <a:r>
              <a:rPr lang="es-CL" dirty="0" err="1"/>
              <a:t>Treadway</a:t>
            </a:r>
            <a:r>
              <a:rPr lang="es-CL" dirty="0"/>
              <a:t> </a:t>
            </a:r>
            <a:r>
              <a:rPr lang="es-CL" dirty="0" err="1"/>
              <a:t>Comission</a:t>
            </a:r>
            <a:r>
              <a:rPr lang="es-CL" dirty="0"/>
              <a:t>) 1985 (sector privado)</a:t>
            </a:r>
          </a:p>
          <a:p>
            <a:r>
              <a:rPr lang="es-CL" dirty="0"/>
              <a:t>Convención para combatir el cohecho – OCDE 1997</a:t>
            </a:r>
          </a:p>
          <a:p>
            <a:r>
              <a:rPr lang="es-CL" dirty="0"/>
              <a:t>UK  </a:t>
            </a:r>
            <a:r>
              <a:rPr lang="es-CL" dirty="0" err="1"/>
              <a:t>Bribery</a:t>
            </a:r>
            <a:r>
              <a:rPr lang="es-CL" dirty="0"/>
              <a:t> </a:t>
            </a:r>
            <a:r>
              <a:rPr lang="es-CL" dirty="0" err="1"/>
              <a:t>Act</a:t>
            </a:r>
            <a:r>
              <a:rPr lang="es-CL" dirty="0"/>
              <a:t> 2010</a:t>
            </a:r>
          </a:p>
          <a:p>
            <a:r>
              <a:rPr lang="es-CL" dirty="0"/>
              <a:t>GAFI</a:t>
            </a:r>
          </a:p>
        </p:txBody>
      </p:sp>
    </p:spTree>
    <p:extLst>
      <p:ext uri="{BB962C8B-B14F-4D97-AF65-F5344CB8AC3E}">
        <p14:creationId xmlns:p14="http://schemas.microsoft.com/office/powerpoint/2010/main" val="30458300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4E28ED6-C8A2-441D-3FDC-034171060BEC}"/>
              </a:ext>
            </a:extLst>
          </p:cNvPr>
          <p:cNvSpPr>
            <a:spLocks noGrp="1"/>
          </p:cNvSpPr>
          <p:nvPr>
            <p:ph type="title"/>
          </p:nvPr>
        </p:nvSpPr>
        <p:spPr/>
        <p:txBody>
          <a:bodyPr/>
          <a:lstStyle/>
          <a:p>
            <a:r>
              <a:rPr lang="es-CL" dirty="0" err="1"/>
              <a:t>Compliance</a:t>
            </a:r>
            <a:r>
              <a:rPr lang="es-CL" dirty="0"/>
              <a:t> Penal ¿desde cuándo?</a:t>
            </a:r>
          </a:p>
        </p:txBody>
      </p:sp>
      <p:sp>
        <p:nvSpPr>
          <p:cNvPr id="3" name="Marcador de contenido 2">
            <a:extLst>
              <a:ext uri="{FF2B5EF4-FFF2-40B4-BE49-F238E27FC236}">
                <a16:creationId xmlns:a16="http://schemas.microsoft.com/office/drawing/2014/main" id="{88629647-CF32-947B-9ED0-2844BBBC3E18}"/>
              </a:ext>
            </a:extLst>
          </p:cNvPr>
          <p:cNvSpPr>
            <a:spLocks noGrp="1"/>
          </p:cNvSpPr>
          <p:nvPr>
            <p:ph idx="1"/>
          </p:nvPr>
        </p:nvSpPr>
        <p:spPr/>
        <p:txBody>
          <a:bodyPr/>
          <a:lstStyle/>
          <a:p>
            <a:r>
              <a:rPr lang="es-CL" dirty="0"/>
              <a:t>Ley N°19.913 crea la Unidad de Análisis Financiero (Oficial de Cumplimiento)</a:t>
            </a:r>
          </a:p>
          <a:p>
            <a:r>
              <a:rPr lang="es-CL" dirty="0"/>
              <a:t>Ley N°20.393 de 2009 sobre Responsabilidad Penal de las Personas Jurídicas (Encargado de Prevención de Delitos – “Sujetos responsables”)</a:t>
            </a:r>
          </a:p>
          <a:p>
            <a:r>
              <a:rPr lang="es-CL" dirty="0"/>
              <a:t>¿Por qué responsabilidad penal? (</a:t>
            </a:r>
            <a:r>
              <a:rPr lang="es-CL" i="1" dirty="0"/>
              <a:t>societas non </a:t>
            </a:r>
            <a:r>
              <a:rPr lang="es-CL" i="1" dirty="0" err="1"/>
              <a:t>delinquere</a:t>
            </a:r>
            <a:r>
              <a:rPr lang="es-CL" i="1" dirty="0"/>
              <a:t> </a:t>
            </a:r>
            <a:r>
              <a:rPr lang="es-CL" i="1" dirty="0" err="1"/>
              <a:t>potest</a:t>
            </a:r>
            <a:r>
              <a:rPr lang="es-CL" i="1" dirty="0"/>
              <a:t>, </a:t>
            </a:r>
            <a:r>
              <a:rPr lang="es-CL" dirty="0"/>
              <a:t>estándares OCDE, ausencia de contencioso </a:t>
            </a:r>
            <a:r>
              <a:rPr lang="es-CL" dirty="0" err="1"/>
              <a:t>adminsitrativo</a:t>
            </a:r>
            <a:r>
              <a:rPr lang="es-CL" dirty="0"/>
              <a:t>)  </a:t>
            </a:r>
          </a:p>
        </p:txBody>
      </p:sp>
    </p:spTree>
    <p:extLst>
      <p:ext uri="{BB962C8B-B14F-4D97-AF65-F5344CB8AC3E}">
        <p14:creationId xmlns:p14="http://schemas.microsoft.com/office/powerpoint/2010/main" val="42393481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5CC6E47-EFC1-6428-EE6C-542342F7656C}"/>
              </a:ext>
            </a:extLst>
          </p:cNvPr>
          <p:cNvSpPr>
            <a:spLocks noGrp="1"/>
          </p:cNvSpPr>
          <p:nvPr>
            <p:ph type="title"/>
          </p:nvPr>
        </p:nvSpPr>
        <p:spPr/>
        <p:txBody>
          <a:bodyPr/>
          <a:lstStyle/>
          <a:p>
            <a:r>
              <a:rPr lang="es-CL" dirty="0"/>
              <a:t>Ley N°20.393 (2009)</a:t>
            </a:r>
          </a:p>
        </p:txBody>
      </p:sp>
      <p:sp>
        <p:nvSpPr>
          <p:cNvPr id="3" name="Marcador de contenido 2">
            <a:extLst>
              <a:ext uri="{FF2B5EF4-FFF2-40B4-BE49-F238E27FC236}">
                <a16:creationId xmlns:a16="http://schemas.microsoft.com/office/drawing/2014/main" id="{15B4E20B-7825-AD91-96C8-E236A797F534}"/>
              </a:ext>
            </a:extLst>
          </p:cNvPr>
          <p:cNvSpPr>
            <a:spLocks noGrp="1"/>
          </p:cNvSpPr>
          <p:nvPr>
            <p:ph idx="1"/>
          </p:nvPr>
        </p:nvSpPr>
        <p:spPr/>
        <p:txBody>
          <a:bodyPr/>
          <a:lstStyle/>
          <a:p>
            <a:r>
              <a:rPr lang="es-CL" i="1" dirty="0"/>
              <a:t>Inaugura</a:t>
            </a:r>
            <a:r>
              <a:rPr lang="es-CL" dirty="0"/>
              <a:t> la responsabilidad penal corporativa en Chile</a:t>
            </a:r>
          </a:p>
          <a:p>
            <a:r>
              <a:rPr lang="es-CL" dirty="0"/>
              <a:t>Catálogo inicial muy reducido (cohecho; lavado de activos; financiamiento del terrorismo)</a:t>
            </a:r>
          </a:p>
          <a:p>
            <a:r>
              <a:rPr lang="es-CL" dirty="0"/>
              <a:t>Limitada aplicación práctica</a:t>
            </a:r>
          </a:p>
          <a:p>
            <a:r>
              <a:rPr lang="es-CL" dirty="0"/>
              <a:t>Aplicaciones progresivas, mismo modelo de imputación</a:t>
            </a:r>
          </a:p>
          <a:p>
            <a:r>
              <a:rPr lang="es-CL" dirty="0"/>
              <a:t>Impacto de la Ley N°21.595</a:t>
            </a:r>
          </a:p>
        </p:txBody>
      </p:sp>
    </p:spTree>
    <p:extLst>
      <p:ext uri="{BB962C8B-B14F-4D97-AF65-F5344CB8AC3E}">
        <p14:creationId xmlns:p14="http://schemas.microsoft.com/office/powerpoint/2010/main" val="28048631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B4E28D5-8736-6FF0-3D42-5A7ABAD89B3F}"/>
              </a:ext>
            </a:extLst>
          </p:cNvPr>
          <p:cNvSpPr>
            <a:spLocks noGrp="1"/>
          </p:cNvSpPr>
          <p:nvPr>
            <p:ph type="title"/>
          </p:nvPr>
        </p:nvSpPr>
        <p:spPr/>
        <p:txBody>
          <a:bodyPr/>
          <a:lstStyle/>
          <a:p>
            <a:r>
              <a:rPr lang="es-CL" dirty="0"/>
              <a:t>Ley N°21.595</a:t>
            </a:r>
          </a:p>
        </p:txBody>
      </p:sp>
      <p:sp>
        <p:nvSpPr>
          <p:cNvPr id="3" name="Marcador de contenido 2">
            <a:extLst>
              <a:ext uri="{FF2B5EF4-FFF2-40B4-BE49-F238E27FC236}">
                <a16:creationId xmlns:a16="http://schemas.microsoft.com/office/drawing/2014/main" id="{E8D8B56E-F994-6093-FF29-038D756B8B5D}"/>
              </a:ext>
            </a:extLst>
          </p:cNvPr>
          <p:cNvSpPr>
            <a:spLocks noGrp="1"/>
          </p:cNvSpPr>
          <p:nvPr>
            <p:ph idx="1"/>
          </p:nvPr>
        </p:nvSpPr>
        <p:spPr/>
        <p:txBody>
          <a:bodyPr/>
          <a:lstStyle/>
          <a:p>
            <a:r>
              <a:rPr lang="es-CL" dirty="0"/>
              <a:t>Publicada el 17 de agosto de 2023 (entrada en vigencia para las personas jurídicas, 1° de septiembre de 2024)</a:t>
            </a:r>
          </a:p>
          <a:p>
            <a:r>
              <a:rPr lang="es-CL" dirty="0"/>
              <a:t>Crea 4 categorías de delitos económicos</a:t>
            </a:r>
          </a:p>
          <a:p>
            <a:r>
              <a:rPr lang="es-CL" dirty="0"/>
              <a:t>Crea un sistema especial de determinación de penas</a:t>
            </a:r>
          </a:p>
          <a:p>
            <a:r>
              <a:rPr lang="es-CL" dirty="0"/>
              <a:t>Modifica los requisitos de imputación y el régimen de penas para las personas jurídicas</a:t>
            </a:r>
          </a:p>
        </p:txBody>
      </p:sp>
    </p:spTree>
    <p:extLst>
      <p:ext uri="{BB962C8B-B14F-4D97-AF65-F5344CB8AC3E}">
        <p14:creationId xmlns:p14="http://schemas.microsoft.com/office/powerpoint/2010/main" val="3572169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4770A2E-A28A-4DA4-5EF2-32A99EE513D3}"/>
              </a:ext>
            </a:extLst>
          </p:cNvPr>
          <p:cNvSpPr>
            <a:spLocks noGrp="1"/>
          </p:cNvSpPr>
          <p:nvPr>
            <p:ph type="title"/>
          </p:nvPr>
        </p:nvSpPr>
        <p:spPr/>
        <p:txBody>
          <a:bodyPr/>
          <a:lstStyle/>
          <a:p>
            <a:r>
              <a:rPr lang="es-CL" dirty="0"/>
              <a:t>¿Cuándo es responsable una empresa?</a:t>
            </a:r>
          </a:p>
        </p:txBody>
      </p:sp>
      <p:sp>
        <p:nvSpPr>
          <p:cNvPr id="3" name="Marcador de contenido 2">
            <a:extLst>
              <a:ext uri="{FF2B5EF4-FFF2-40B4-BE49-F238E27FC236}">
                <a16:creationId xmlns:a16="http://schemas.microsoft.com/office/drawing/2014/main" id="{44F4590D-80C9-A2C9-6607-B6164AA4FBCB}"/>
              </a:ext>
            </a:extLst>
          </p:cNvPr>
          <p:cNvSpPr>
            <a:spLocks noGrp="1"/>
          </p:cNvSpPr>
          <p:nvPr>
            <p:ph idx="1"/>
          </p:nvPr>
        </p:nvSpPr>
        <p:spPr/>
        <p:txBody>
          <a:bodyPr/>
          <a:lstStyle/>
          <a:p>
            <a:r>
              <a:rPr lang="es-CL" dirty="0"/>
              <a:t>Delito señalado en la Ley</a:t>
            </a:r>
          </a:p>
          <a:p>
            <a:r>
              <a:rPr lang="es-CL" dirty="0"/>
              <a:t>Persona jurídica de aquellas señaladas en la Ley</a:t>
            </a:r>
          </a:p>
          <a:p>
            <a:r>
              <a:rPr lang="es-CL" dirty="0"/>
              <a:t>Comisión por o con la intervención de una persona natural que ocupe un cargo, función o posición en ella, o le preste servicios gestionando asuntos suyos ante terceros, con o sin su representación</a:t>
            </a:r>
          </a:p>
          <a:p>
            <a:r>
              <a:rPr lang="es-CL" dirty="0"/>
              <a:t>Perpetrado en el marco de su actividad</a:t>
            </a:r>
          </a:p>
          <a:p>
            <a:r>
              <a:rPr lang="es-CL" dirty="0"/>
              <a:t>Con favorecimiento o facilitación por falta de implementación efectiva de un modelo de prevención de delitos</a:t>
            </a:r>
          </a:p>
        </p:txBody>
      </p:sp>
    </p:spTree>
    <p:extLst>
      <p:ext uri="{BB962C8B-B14F-4D97-AF65-F5344CB8AC3E}">
        <p14:creationId xmlns:p14="http://schemas.microsoft.com/office/powerpoint/2010/main" val="15104988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40C216E-80DB-9951-F794-E0511A0EC904}"/>
              </a:ext>
            </a:extLst>
          </p:cNvPr>
          <p:cNvSpPr>
            <a:spLocks noGrp="1"/>
          </p:cNvSpPr>
          <p:nvPr>
            <p:ph type="title"/>
          </p:nvPr>
        </p:nvSpPr>
        <p:spPr/>
        <p:txBody>
          <a:bodyPr/>
          <a:lstStyle/>
          <a:p>
            <a:r>
              <a:rPr lang="es-CL" dirty="0"/>
              <a:t>(1) Delitos base</a:t>
            </a:r>
          </a:p>
        </p:txBody>
      </p:sp>
      <p:sp>
        <p:nvSpPr>
          <p:cNvPr id="3" name="Marcador de contenido 2">
            <a:extLst>
              <a:ext uri="{FF2B5EF4-FFF2-40B4-BE49-F238E27FC236}">
                <a16:creationId xmlns:a16="http://schemas.microsoft.com/office/drawing/2014/main" id="{90072F6D-B845-7726-993B-31C4C4F02A92}"/>
              </a:ext>
            </a:extLst>
          </p:cNvPr>
          <p:cNvSpPr>
            <a:spLocks noGrp="1"/>
          </p:cNvSpPr>
          <p:nvPr>
            <p:ph idx="1"/>
          </p:nvPr>
        </p:nvSpPr>
        <p:spPr/>
        <p:txBody>
          <a:bodyPr>
            <a:normAutofit fontScale="92500" lnSpcReduction="20000"/>
          </a:bodyPr>
          <a:lstStyle/>
          <a:p>
            <a:r>
              <a:rPr lang="es-CL" dirty="0"/>
              <a:t>Sistema cerrado</a:t>
            </a:r>
          </a:p>
          <a:p>
            <a:r>
              <a:rPr lang="es-CL" dirty="0"/>
              <a:t>Cuatro categorías de delitos económicos</a:t>
            </a:r>
          </a:p>
          <a:p>
            <a:pPr lvl="1"/>
            <a:r>
              <a:rPr lang="es-CL" dirty="0"/>
              <a:t>Delitos económicos absolutos (delitos contra la libre competencia, contra le mercado de valores, bancarios)</a:t>
            </a:r>
          </a:p>
          <a:p>
            <a:pPr lvl="1"/>
            <a:r>
              <a:rPr lang="es-CL" dirty="0"/>
              <a:t>Conductas cometidas por un sujeto dentro de una empresa o en su beneficio </a:t>
            </a:r>
          </a:p>
          <a:p>
            <a:pPr lvl="1"/>
            <a:r>
              <a:rPr lang="es-CL" dirty="0"/>
              <a:t>Por funcionario público con participación empresarial</a:t>
            </a:r>
          </a:p>
          <a:p>
            <a:pPr lvl="1"/>
            <a:r>
              <a:rPr lang="es-CL" dirty="0"/>
              <a:t>Receptación, lavado de activos</a:t>
            </a:r>
          </a:p>
          <a:p>
            <a:r>
              <a:rPr lang="es-CL" dirty="0"/>
              <a:t>Figuras adicionales</a:t>
            </a:r>
          </a:p>
          <a:p>
            <a:pPr lvl="1"/>
            <a:r>
              <a:rPr lang="es-CL" dirty="0"/>
              <a:t>Ley N°18.314 sobre financiamiento al terrorismo</a:t>
            </a:r>
          </a:p>
          <a:p>
            <a:pPr lvl="1"/>
            <a:r>
              <a:rPr lang="es-CL" dirty="0"/>
              <a:t>Ley N°17.798 sobre control de armas</a:t>
            </a:r>
          </a:p>
          <a:p>
            <a:pPr lvl="1"/>
            <a:r>
              <a:rPr lang="es-CL" dirty="0"/>
              <a:t>Cohecho a funcionario público extranjero</a:t>
            </a:r>
          </a:p>
          <a:p>
            <a:pPr lvl="1"/>
            <a:r>
              <a:rPr lang="es-CL" dirty="0"/>
              <a:t>Tráfico ilícito de migrantes</a:t>
            </a:r>
          </a:p>
          <a:p>
            <a:pPr lvl="1"/>
            <a:r>
              <a:rPr lang="es-CL" dirty="0"/>
              <a:t>Trata de personas</a:t>
            </a:r>
          </a:p>
        </p:txBody>
      </p:sp>
    </p:spTree>
    <p:extLst>
      <p:ext uri="{BB962C8B-B14F-4D97-AF65-F5344CB8AC3E}">
        <p14:creationId xmlns:p14="http://schemas.microsoft.com/office/powerpoint/2010/main" val="38785498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8477528-45DF-E8FE-718D-72408182CA74}"/>
              </a:ext>
            </a:extLst>
          </p:cNvPr>
          <p:cNvSpPr>
            <a:spLocks noGrp="1"/>
          </p:cNvSpPr>
          <p:nvPr>
            <p:ph type="title"/>
          </p:nvPr>
        </p:nvSpPr>
        <p:spPr/>
        <p:txBody>
          <a:bodyPr/>
          <a:lstStyle/>
          <a:p>
            <a:r>
              <a:rPr lang="es-CL" dirty="0"/>
              <a:t>(1) Delitos base</a:t>
            </a:r>
          </a:p>
        </p:txBody>
      </p:sp>
      <p:sp>
        <p:nvSpPr>
          <p:cNvPr id="3" name="Marcador de contenido 2">
            <a:extLst>
              <a:ext uri="{FF2B5EF4-FFF2-40B4-BE49-F238E27FC236}">
                <a16:creationId xmlns:a16="http://schemas.microsoft.com/office/drawing/2014/main" id="{182B6B13-459F-A627-AA22-EA270230FD9D}"/>
              </a:ext>
            </a:extLst>
          </p:cNvPr>
          <p:cNvSpPr>
            <a:spLocks noGrp="1"/>
          </p:cNvSpPr>
          <p:nvPr>
            <p:ph idx="1"/>
          </p:nvPr>
        </p:nvSpPr>
        <p:spPr/>
        <p:txBody>
          <a:bodyPr/>
          <a:lstStyle/>
          <a:p>
            <a:r>
              <a:rPr lang="es-CL" dirty="0"/>
              <a:t>Ejemplos</a:t>
            </a:r>
          </a:p>
          <a:p>
            <a:pPr lvl="1"/>
            <a:r>
              <a:rPr lang="es-CL" dirty="0"/>
              <a:t>Delitos económicos, societarios</a:t>
            </a:r>
          </a:p>
          <a:p>
            <a:pPr lvl="1"/>
            <a:r>
              <a:rPr lang="es-CL" dirty="0"/>
              <a:t>Delitos informáticos</a:t>
            </a:r>
          </a:p>
          <a:p>
            <a:pPr lvl="1"/>
            <a:r>
              <a:rPr lang="es-CL" dirty="0"/>
              <a:t>Falsedades</a:t>
            </a:r>
          </a:p>
          <a:p>
            <a:pPr lvl="1"/>
            <a:r>
              <a:rPr lang="es-CL" dirty="0"/>
              <a:t>Delitos laborales / previsionales</a:t>
            </a:r>
          </a:p>
          <a:p>
            <a:pPr lvl="1"/>
            <a:r>
              <a:rPr lang="es-CL" dirty="0"/>
              <a:t>Delitos funcionarios</a:t>
            </a:r>
          </a:p>
          <a:p>
            <a:pPr lvl="1"/>
            <a:r>
              <a:rPr lang="es-CL" dirty="0"/>
              <a:t>Propiedad intelectual</a:t>
            </a:r>
          </a:p>
          <a:p>
            <a:pPr lvl="1"/>
            <a:r>
              <a:rPr lang="es-CL" dirty="0"/>
              <a:t>Delitos ambientales</a:t>
            </a:r>
          </a:p>
        </p:txBody>
      </p:sp>
    </p:spTree>
    <p:extLst>
      <p:ext uri="{BB962C8B-B14F-4D97-AF65-F5344CB8AC3E}">
        <p14:creationId xmlns:p14="http://schemas.microsoft.com/office/powerpoint/2010/main" val="20214948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7CB6855-52C2-E3A2-6C38-72ED966DD20D}"/>
              </a:ext>
            </a:extLst>
          </p:cNvPr>
          <p:cNvSpPr>
            <a:spLocks noGrp="1"/>
          </p:cNvSpPr>
          <p:nvPr>
            <p:ph type="title"/>
          </p:nvPr>
        </p:nvSpPr>
        <p:spPr/>
        <p:txBody>
          <a:bodyPr/>
          <a:lstStyle/>
          <a:p>
            <a:r>
              <a:rPr lang="es-CL" dirty="0"/>
              <a:t>(2) Sujetos de imputación</a:t>
            </a:r>
          </a:p>
        </p:txBody>
      </p:sp>
      <p:sp>
        <p:nvSpPr>
          <p:cNvPr id="3" name="Marcador de contenido 2">
            <a:extLst>
              <a:ext uri="{FF2B5EF4-FFF2-40B4-BE49-F238E27FC236}">
                <a16:creationId xmlns:a16="http://schemas.microsoft.com/office/drawing/2014/main" id="{31466630-1FC8-972C-D8EA-786F57B98CF0}"/>
              </a:ext>
            </a:extLst>
          </p:cNvPr>
          <p:cNvSpPr>
            <a:spLocks noGrp="1"/>
          </p:cNvSpPr>
          <p:nvPr>
            <p:ph idx="1"/>
          </p:nvPr>
        </p:nvSpPr>
        <p:spPr/>
        <p:txBody>
          <a:bodyPr>
            <a:normAutofit fontScale="92500" lnSpcReduction="10000"/>
          </a:bodyPr>
          <a:lstStyle/>
          <a:p>
            <a:r>
              <a:rPr lang="es-CL" dirty="0"/>
              <a:t>Personas jurídicas de derecho privado (con y sin fines de lucro)</a:t>
            </a:r>
          </a:p>
          <a:p>
            <a:r>
              <a:rPr lang="es-CL" dirty="0"/>
              <a:t>Empresas públicas creadas por ley</a:t>
            </a:r>
          </a:p>
          <a:p>
            <a:r>
              <a:rPr lang="es-CL" dirty="0"/>
              <a:t>Empresas, sociedades, universidades del Estado</a:t>
            </a:r>
          </a:p>
          <a:p>
            <a:r>
              <a:rPr lang="es-CL" dirty="0"/>
              <a:t>Partidos políticos</a:t>
            </a:r>
          </a:p>
          <a:p>
            <a:r>
              <a:rPr lang="es-CL" dirty="0"/>
              <a:t>Personas jurídicas religiosas de derecho público</a:t>
            </a:r>
          </a:p>
          <a:p>
            <a:r>
              <a:rPr lang="es-CL" dirty="0"/>
              <a:t>No son imputables:</a:t>
            </a:r>
          </a:p>
          <a:p>
            <a:pPr lvl="1"/>
            <a:r>
              <a:rPr lang="es-CL" dirty="0"/>
              <a:t>Sociedades de hecho</a:t>
            </a:r>
          </a:p>
          <a:p>
            <a:pPr lvl="1"/>
            <a:r>
              <a:rPr lang="es-CL" dirty="0"/>
              <a:t>Cuentas en participación</a:t>
            </a:r>
          </a:p>
          <a:p>
            <a:pPr lvl="1"/>
            <a:r>
              <a:rPr lang="es-CL" dirty="0"/>
              <a:t>Agencias de SA extranjeras</a:t>
            </a:r>
          </a:p>
          <a:p>
            <a:pPr lvl="1"/>
            <a:r>
              <a:rPr lang="es-CL" dirty="0"/>
              <a:t>Comunidades</a:t>
            </a:r>
          </a:p>
          <a:p>
            <a:pPr lvl="1"/>
            <a:r>
              <a:rPr lang="es-CL" dirty="0"/>
              <a:t>Asociaciones ilícitas</a:t>
            </a:r>
          </a:p>
        </p:txBody>
      </p:sp>
    </p:spTree>
    <p:extLst>
      <p:ext uri="{BB962C8B-B14F-4D97-AF65-F5344CB8AC3E}">
        <p14:creationId xmlns:p14="http://schemas.microsoft.com/office/powerpoint/2010/main" val="30129263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F0282BC-8078-81B1-687E-45533AAB1B89}"/>
              </a:ext>
            </a:extLst>
          </p:cNvPr>
          <p:cNvSpPr>
            <a:spLocks noGrp="1"/>
          </p:cNvSpPr>
          <p:nvPr>
            <p:ph type="title"/>
          </p:nvPr>
        </p:nvSpPr>
        <p:spPr/>
        <p:txBody>
          <a:bodyPr/>
          <a:lstStyle/>
          <a:p>
            <a:r>
              <a:rPr lang="es-CL" dirty="0"/>
              <a:t>(2) Sujetos de imputación</a:t>
            </a:r>
          </a:p>
        </p:txBody>
      </p:sp>
      <p:sp>
        <p:nvSpPr>
          <p:cNvPr id="3" name="Marcador de contenido 2">
            <a:extLst>
              <a:ext uri="{FF2B5EF4-FFF2-40B4-BE49-F238E27FC236}">
                <a16:creationId xmlns:a16="http://schemas.microsoft.com/office/drawing/2014/main" id="{570FC0D6-5606-4131-A8EE-7980C8ED5FED}"/>
              </a:ext>
            </a:extLst>
          </p:cNvPr>
          <p:cNvSpPr>
            <a:spLocks noGrp="1"/>
          </p:cNvSpPr>
          <p:nvPr>
            <p:ph idx="1"/>
          </p:nvPr>
        </p:nvSpPr>
        <p:spPr/>
        <p:txBody>
          <a:bodyPr/>
          <a:lstStyle/>
          <a:p>
            <a:r>
              <a:rPr lang="es-CL" dirty="0"/>
              <a:t>Empresas</a:t>
            </a:r>
          </a:p>
          <a:p>
            <a:pPr lvl="1"/>
            <a:r>
              <a:rPr lang="es-CL" dirty="0"/>
              <a:t>Delitos frecuentes: fraudes contables, evasión tributaria, colusión</a:t>
            </a:r>
          </a:p>
          <a:p>
            <a:pPr lvl="1"/>
            <a:r>
              <a:rPr lang="es-CL" dirty="0"/>
              <a:t>Factores de riesgo: ánimo de lucro, competitividad, estructura jerárquica</a:t>
            </a:r>
          </a:p>
          <a:p>
            <a:r>
              <a:rPr lang="es-CL" dirty="0"/>
              <a:t>Organizaciones sin fines de lucro</a:t>
            </a:r>
          </a:p>
          <a:p>
            <a:pPr lvl="1"/>
            <a:r>
              <a:rPr lang="es-CL" dirty="0"/>
              <a:t>Delitos frecuentes: administración desleal, apropiación indebida, receptación, cohecho</a:t>
            </a:r>
          </a:p>
          <a:p>
            <a:pPr lvl="1"/>
            <a:r>
              <a:rPr lang="es-CL" dirty="0"/>
              <a:t>Factores de riesgo: estructuras de control más débiles, gobiernos corporativos menos profesionales, confianza comunitaria</a:t>
            </a:r>
          </a:p>
        </p:txBody>
      </p:sp>
    </p:spTree>
    <p:extLst>
      <p:ext uri="{BB962C8B-B14F-4D97-AF65-F5344CB8AC3E}">
        <p14:creationId xmlns:p14="http://schemas.microsoft.com/office/powerpoint/2010/main" val="30306182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064CA8B-D95A-3A71-D9EC-4DD927D3D033}"/>
              </a:ext>
            </a:extLst>
          </p:cNvPr>
          <p:cNvSpPr>
            <a:spLocks noGrp="1"/>
          </p:cNvSpPr>
          <p:nvPr>
            <p:ph type="title"/>
          </p:nvPr>
        </p:nvSpPr>
        <p:spPr/>
        <p:txBody>
          <a:bodyPr/>
          <a:lstStyle/>
          <a:p>
            <a:r>
              <a:rPr lang="es-CL" dirty="0"/>
              <a:t>(3) Comisión por persona vinculada</a:t>
            </a:r>
          </a:p>
        </p:txBody>
      </p:sp>
      <p:sp>
        <p:nvSpPr>
          <p:cNvPr id="3" name="Marcador de contenido 2">
            <a:extLst>
              <a:ext uri="{FF2B5EF4-FFF2-40B4-BE49-F238E27FC236}">
                <a16:creationId xmlns:a16="http://schemas.microsoft.com/office/drawing/2014/main" id="{D16C8DD7-9BF7-54A0-4D15-4C5A47891A9E}"/>
              </a:ext>
            </a:extLst>
          </p:cNvPr>
          <p:cNvSpPr>
            <a:spLocks noGrp="1"/>
          </p:cNvSpPr>
          <p:nvPr>
            <p:ph idx="1"/>
          </p:nvPr>
        </p:nvSpPr>
        <p:spPr/>
        <p:txBody>
          <a:bodyPr/>
          <a:lstStyle/>
          <a:p>
            <a:r>
              <a:rPr lang="es-CL" dirty="0"/>
              <a:t>“Por o con la intervención de alguna persona natural que ocupe un cargo, función o posición en ella, o le preste servicios gestionando asuntos suyos ante terceros, con o sin su representación”</a:t>
            </a:r>
          </a:p>
          <a:p>
            <a:r>
              <a:rPr lang="es-CL" dirty="0"/>
              <a:t>Criterios de vinculación formales y funcionales</a:t>
            </a:r>
          </a:p>
          <a:p>
            <a:pPr lvl="1"/>
            <a:r>
              <a:rPr lang="es-CL" dirty="0"/>
              <a:t>Formales: gerentes, directores, empleados</a:t>
            </a:r>
          </a:p>
          <a:p>
            <a:pPr lvl="1"/>
            <a:r>
              <a:rPr lang="es-CL" dirty="0"/>
              <a:t>Funcionales: colaboradores externos</a:t>
            </a:r>
          </a:p>
          <a:p>
            <a:r>
              <a:rPr lang="es-CL" dirty="0"/>
              <a:t>Evita impunidad en casos de outsourcing</a:t>
            </a:r>
          </a:p>
          <a:p>
            <a:r>
              <a:rPr lang="es-CL" dirty="0"/>
              <a:t>Exige además vinculación con la actividad de la entidad</a:t>
            </a:r>
          </a:p>
        </p:txBody>
      </p:sp>
    </p:spTree>
    <p:extLst>
      <p:ext uri="{BB962C8B-B14F-4D97-AF65-F5344CB8AC3E}">
        <p14:creationId xmlns:p14="http://schemas.microsoft.com/office/powerpoint/2010/main" val="5971453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13A658B-650C-C11B-9814-4E36B9FD1F77}"/>
              </a:ext>
            </a:extLst>
          </p:cNvPr>
          <p:cNvSpPr>
            <a:spLocks noGrp="1"/>
          </p:cNvSpPr>
          <p:nvPr>
            <p:ph type="title"/>
          </p:nvPr>
        </p:nvSpPr>
        <p:spPr/>
        <p:txBody>
          <a:bodyPr/>
          <a:lstStyle/>
          <a:p>
            <a:r>
              <a:rPr lang="es-CL" dirty="0"/>
              <a:t>Gonzalo Vera Gutiérrez</a:t>
            </a:r>
          </a:p>
        </p:txBody>
      </p:sp>
      <p:sp>
        <p:nvSpPr>
          <p:cNvPr id="3" name="Marcador de contenido 2">
            <a:extLst>
              <a:ext uri="{FF2B5EF4-FFF2-40B4-BE49-F238E27FC236}">
                <a16:creationId xmlns:a16="http://schemas.microsoft.com/office/drawing/2014/main" id="{BE0FBE3F-9488-18AE-266C-CB8B8537328E}"/>
              </a:ext>
            </a:extLst>
          </p:cNvPr>
          <p:cNvSpPr>
            <a:spLocks noGrp="1"/>
          </p:cNvSpPr>
          <p:nvPr>
            <p:ph idx="1"/>
          </p:nvPr>
        </p:nvSpPr>
        <p:spPr/>
        <p:txBody>
          <a:bodyPr>
            <a:normAutofit fontScale="92500" lnSpcReduction="10000"/>
          </a:bodyPr>
          <a:lstStyle/>
          <a:p>
            <a:r>
              <a:rPr lang="es-CL" dirty="0"/>
              <a:t>Abogado, Universidad Austral de Chile</a:t>
            </a:r>
          </a:p>
          <a:p>
            <a:r>
              <a:rPr lang="es-CL" dirty="0"/>
              <a:t>Diplomado en Derechos Humanos, Universidad Austral de Chile</a:t>
            </a:r>
          </a:p>
          <a:p>
            <a:r>
              <a:rPr lang="es-CL" dirty="0"/>
              <a:t>Diplomado en </a:t>
            </a:r>
            <a:r>
              <a:rPr lang="es-CL" dirty="0" err="1"/>
              <a:t>Compliance</a:t>
            </a:r>
            <a:r>
              <a:rPr lang="es-CL" dirty="0"/>
              <a:t> e Integridad Corporativa, Universidad Andrés Bello</a:t>
            </a:r>
          </a:p>
          <a:p>
            <a:r>
              <a:rPr lang="es-CL" dirty="0"/>
              <a:t>Máster (c) en Derecho Penal Económico, Universidad San Sebastián</a:t>
            </a:r>
          </a:p>
          <a:p>
            <a:r>
              <a:rPr lang="es-CL" dirty="0"/>
              <a:t>Encargado de Prevención del Delito (CO), Universidad Austral de Chile</a:t>
            </a:r>
          </a:p>
          <a:p>
            <a:r>
              <a:rPr lang="es-CL" dirty="0"/>
              <a:t>Asesor Jurídico, Universidad Austral de Chile</a:t>
            </a:r>
          </a:p>
          <a:p>
            <a:r>
              <a:rPr lang="es-CL" dirty="0"/>
              <a:t>Colegio de Abogados de Chile A.G.</a:t>
            </a:r>
          </a:p>
          <a:p>
            <a:r>
              <a:rPr lang="es-CL" dirty="0"/>
              <a:t>Colegio de Abogados Valdivia-Osorno A.G.</a:t>
            </a:r>
          </a:p>
          <a:p>
            <a:r>
              <a:rPr lang="es-CL" dirty="0" err="1"/>
              <a:t>World</a:t>
            </a:r>
            <a:r>
              <a:rPr lang="es-CL" dirty="0"/>
              <a:t> </a:t>
            </a:r>
            <a:r>
              <a:rPr lang="es-CL" dirty="0" err="1"/>
              <a:t>Compliance</a:t>
            </a:r>
            <a:r>
              <a:rPr lang="es-CL" dirty="0"/>
              <a:t> </a:t>
            </a:r>
            <a:r>
              <a:rPr lang="es-CL" dirty="0" err="1"/>
              <a:t>Association</a:t>
            </a:r>
            <a:r>
              <a:rPr lang="es-CL" dirty="0"/>
              <a:t> </a:t>
            </a:r>
          </a:p>
        </p:txBody>
      </p:sp>
    </p:spTree>
    <p:extLst>
      <p:ext uri="{BB962C8B-B14F-4D97-AF65-F5344CB8AC3E}">
        <p14:creationId xmlns:p14="http://schemas.microsoft.com/office/powerpoint/2010/main" val="12984527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349EDB3-2970-41FE-98AD-08EF956EF300}"/>
              </a:ext>
            </a:extLst>
          </p:cNvPr>
          <p:cNvSpPr>
            <a:spLocks noGrp="1"/>
          </p:cNvSpPr>
          <p:nvPr>
            <p:ph type="title"/>
          </p:nvPr>
        </p:nvSpPr>
        <p:spPr/>
        <p:txBody>
          <a:bodyPr/>
          <a:lstStyle/>
          <a:p>
            <a:r>
              <a:rPr lang="es-CL" dirty="0"/>
              <a:t>(4) En el marco de su actividad</a:t>
            </a:r>
          </a:p>
        </p:txBody>
      </p:sp>
      <p:sp>
        <p:nvSpPr>
          <p:cNvPr id="3" name="Marcador de contenido 2">
            <a:extLst>
              <a:ext uri="{FF2B5EF4-FFF2-40B4-BE49-F238E27FC236}">
                <a16:creationId xmlns:a16="http://schemas.microsoft.com/office/drawing/2014/main" id="{EC88AE45-57C8-3E24-457B-30BD865318E4}"/>
              </a:ext>
            </a:extLst>
          </p:cNvPr>
          <p:cNvSpPr>
            <a:spLocks noGrp="1"/>
          </p:cNvSpPr>
          <p:nvPr>
            <p:ph idx="1"/>
          </p:nvPr>
        </p:nvSpPr>
        <p:spPr/>
        <p:txBody>
          <a:bodyPr/>
          <a:lstStyle/>
          <a:p>
            <a:r>
              <a:rPr lang="es-CL" dirty="0"/>
              <a:t>Modifica criterio anterior “interés o provecho”</a:t>
            </a:r>
          </a:p>
          <a:p>
            <a:r>
              <a:rPr lang="es-CL" dirty="0"/>
              <a:t>Hoy: “en el marco de la actividad”</a:t>
            </a:r>
          </a:p>
          <a:p>
            <a:r>
              <a:rPr lang="es-CL" dirty="0"/>
              <a:t>Amplía el alcance de la imputación, abarca conductas realizadas dentro de la operación normal de la entidad, incluso si no generan un beneficio (conductas neutras)</a:t>
            </a:r>
          </a:p>
          <a:p>
            <a:r>
              <a:rPr lang="es-CL" dirty="0"/>
              <a:t>Excluye: hechos en exclusivo perjuicio de la persona jurídica</a:t>
            </a:r>
          </a:p>
          <a:p>
            <a:r>
              <a:rPr lang="es-CL" dirty="0"/>
              <a:t>Gestión defectuosa de riesgos organizacionales</a:t>
            </a:r>
          </a:p>
        </p:txBody>
      </p:sp>
    </p:spTree>
    <p:extLst>
      <p:ext uri="{BB962C8B-B14F-4D97-AF65-F5344CB8AC3E}">
        <p14:creationId xmlns:p14="http://schemas.microsoft.com/office/powerpoint/2010/main" val="310086647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A85C9E7-EFA1-3C56-43AD-E83895B66B2B}"/>
              </a:ext>
            </a:extLst>
          </p:cNvPr>
          <p:cNvSpPr>
            <a:spLocks noGrp="1"/>
          </p:cNvSpPr>
          <p:nvPr>
            <p:ph type="title"/>
          </p:nvPr>
        </p:nvSpPr>
        <p:spPr/>
        <p:txBody>
          <a:bodyPr/>
          <a:lstStyle/>
          <a:p>
            <a:r>
              <a:rPr lang="es-CL" dirty="0"/>
              <a:t>(5) Ausencia de MPD</a:t>
            </a:r>
          </a:p>
        </p:txBody>
      </p:sp>
      <p:sp>
        <p:nvSpPr>
          <p:cNvPr id="3" name="Marcador de contenido 2">
            <a:extLst>
              <a:ext uri="{FF2B5EF4-FFF2-40B4-BE49-F238E27FC236}">
                <a16:creationId xmlns:a16="http://schemas.microsoft.com/office/drawing/2014/main" id="{FA2B0928-557A-3643-BE8A-731B6F23C619}"/>
              </a:ext>
            </a:extLst>
          </p:cNvPr>
          <p:cNvSpPr>
            <a:spLocks noGrp="1"/>
          </p:cNvSpPr>
          <p:nvPr>
            <p:ph idx="1"/>
          </p:nvPr>
        </p:nvSpPr>
        <p:spPr/>
        <p:txBody>
          <a:bodyPr/>
          <a:lstStyle/>
          <a:p>
            <a:r>
              <a:rPr lang="es-CL" dirty="0"/>
              <a:t>“Siempre que la perpetración del hecho sea favorecida o facilitada por la falta de implementación efectiva de un modelo adecuado de prevención”</a:t>
            </a:r>
          </a:p>
          <a:p>
            <a:r>
              <a:rPr lang="es-CL" dirty="0"/>
              <a:t>Se refiere a un conjunto de políticas, procedimientos y controles diseñados para evitar que se cometan delitos dentro de la entidad</a:t>
            </a:r>
          </a:p>
          <a:p>
            <a:r>
              <a:rPr lang="es-CL" dirty="0"/>
              <a:t>Implementación “efectiva” (modelos de papel)</a:t>
            </a:r>
          </a:p>
          <a:p>
            <a:r>
              <a:rPr lang="es-CL" dirty="0"/>
              <a:t>Nexo causal entre la omisión de la implementación del modelo y la circunstancia de que haya ocurrido el delito</a:t>
            </a:r>
          </a:p>
          <a:p>
            <a:r>
              <a:rPr lang="es-CL" dirty="0"/>
              <a:t>Ética organizacional (buen ciudadano corporativo)</a:t>
            </a:r>
          </a:p>
        </p:txBody>
      </p:sp>
    </p:spTree>
    <p:extLst>
      <p:ext uri="{BB962C8B-B14F-4D97-AF65-F5344CB8AC3E}">
        <p14:creationId xmlns:p14="http://schemas.microsoft.com/office/powerpoint/2010/main" val="270675519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AC74604-B677-A938-7262-CC15114B9394}"/>
              </a:ext>
            </a:extLst>
          </p:cNvPr>
          <p:cNvSpPr>
            <a:spLocks noGrp="1"/>
          </p:cNvSpPr>
          <p:nvPr>
            <p:ph type="title"/>
          </p:nvPr>
        </p:nvSpPr>
        <p:spPr/>
        <p:txBody>
          <a:bodyPr/>
          <a:lstStyle/>
          <a:p>
            <a:r>
              <a:rPr lang="es-CL" dirty="0"/>
              <a:t>Modelos de Prevención de Delitos</a:t>
            </a:r>
          </a:p>
        </p:txBody>
      </p:sp>
      <p:sp>
        <p:nvSpPr>
          <p:cNvPr id="3" name="Marcador de contenido 2">
            <a:extLst>
              <a:ext uri="{FF2B5EF4-FFF2-40B4-BE49-F238E27FC236}">
                <a16:creationId xmlns:a16="http://schemas.microsoft.com/office/drawing/2014/main" id="{0437EB21-B304-D9E1-36E8-0AC61F7C106F}"/>
              </a:ext>
            </a:extLst>
          </p:cNvPr>
          <p:cNvSpPr>
            <a:spLocks noGrp="1"/>
          </p:cNvSpPr>
          <p:nvPr>
            <p:ph idx="1"/>
          </p:nvPr>
        </p:nvSpPr>
        <p:spPr/>
        <p:txBody>
          <a:bodyPr>
            <a:normAutofit fontScale="92500" lnSpcReduction="20000"/>
          </a:bodyPr>
          <a:lstStyle/>
          <a:p>
            <a:r>
              <a:rPr lang="es-CL" dirty="0"/>
              <a:t>¿Qué contiene?</a:t>
            </a:r>
          </a:p>
          <a:p>
            <a:pPr lvl="1"/>
            <a:r>
              <a:rPr lang="es-CL" dirty="0"/>
              <a:t>Medidas normativas</a:t>
            </a:r>
          </a:p>
          <a:p>
            <a:pPr lvl="1"/>
            <a:r>
              <a:rPr lang="es-CL" dirty="0"/>
              <a:t>Medidas institucionales</a:t>
            </a:r>
          </a:p>
          <a:p>
            <a:pPr lvl="1"/>
            <a:r>
              <a:rPr lang="es-CL" dirty="0"/>
              <a:t>Medidas técnicas</a:t>
            </a:r>
          </a:p>
          <a:p>
            <a:r>
              <a:rPr lang="es-CL" dirty="0"/>
              <a:t>Finalidad</a:t>
            </a:r>
          </a:p>
          <a:p>
            <a:pPr lvl="1"/>
            <a:r>
              <a:rPr lang="es-CL" dirty="0"/>
              <a:t>Disminuir el riesgo de comisión de delito de relevancia económica</a:t>
            </a:r>
          </a:p>
          <a:p>
            <a:pPr lvl="1"/>
            <a:r>
              <a:rPr lang="es-CL" dirty="0"/>
              <a:t>Mejorar influencia positiva en un proceso sancionatorio</a:t>
            </a:r>
          </a:p>
          <a:p>
            <a:pPr lvl="1"/>
            <a:r>
              <a:rPr lang="es-CL" dirty="0"/>
              <a:t>Prevención de daños reputacionales</a:t>
            </a:r>
          </a:p>
          <a:p>
            <a:pPr lvl="1"/>
            <a:r>
              <a:rPr lang="es-CL" dirty="0"/>
              <a:t>Ventaja competitiva</a:t>
            </a:r>
          </a:p>
          <a:p>
            <a:r>
              <a:rPr lang="es-CL" dirty="0"/>
              <a:t>Destinatarios</a:t>
            </a:r>
          </a:p>
          <a:p>
            <a:pPr lvl="1"/>
            <a:r>
              <a:rPr lang="es-CL" dirty="0"/>
              <a:t>Integrantes de la organización</a:t>
            </a:r>
          </a:p>
          <a:p>
            <a:pPr lvl="1"/>
            <a:r>
              <a:rPr lang="es-CL" dirty="0"/>
              <a:t>Contratantes</a:t>
            </a:r>
          </a:p>
          <a:p>
            <a:pPr lvl="1"/>
            <a:r>
              <a:rPr lang="es-CL" dirty="0"/>
              <a:t>Terceros</a:t>
            </a:r>
          </a:p>
        </p:txBody>
      </p:sp>
    </p:spTree>
    <p:extLst>
      <p:ext uri="{BB962C8B-B14F-4D97-AF65-F5344CB8AC3E}">
        <p14:creationId xmlns:p14="http://schemas.microsoft.com/office/powerpoint/2010/main" val="144919591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E5D2E77-3CB7-4E41-805E-A80EFE1E3709}"/>
              </a:ext>
            </a:extLst>
          </p:cNvPr>
          <p:cNvSpPr>
            <a:spLocks noGrp="1"/>
          </p:cNvSpPr>
          <p:nvPr>
            <p:ph type="title"/>
          </p:nvPr>
        </p:nvSpPr>
        <p:spPr/>
        <p:txBody>
          <a:bodyPr/>
          <a:lstStyle/>
          <a:p>
            <a:r>
              <a:rPr lang="es-CL" dirty="0"/>
              <a:t>Modelos de Prevención de Delitos</a:t>
            </a:r>
          </a:p>
        </p:txBody>
      </p:sp>
      <p:sp>
        <p:nvSpPr>
          <p:cNvPr id="3" name="Marcador de contenido 2">
            <a:extLst>
              <a:ext uri="{FF2B5EF4-FFF2-40B4-BE49-F238E27FC236}">
                <a16:creationId xmlns:a16="http://schemas.microsoft.com/office/drawing/2014/main" id="{FD919E1D-FBEF-3024-7991-A253F406A519}"/>
              </a:ext>
            </a:extLst>
          </p:cNvPr>
          <p:cNvSpPr>
            <a:spLocks noGrp="1"/>
          </p:cNvSpPr>
          <p:nvPr>
            <p:ph idx="1"/>
          </p:nvPr>
        </p:nvSpPr>
        <p:spPr/>
        <p:txBody>
          <a:bodyPr/>
          <a:lstStyle/>
          <a:p>
            <a:r>
              <a:rPr lang="es-CL" dirty="0"/>
              <a:t>Mandatado especialmente (antiguamente, deberes de dirección y supervisión, medidas innominadas)</a:t>
            </a:r>
          </a:p>
          <a:p>
            <a:r>
              <a:rPr lang="es-CL" dirty="0"/>
              <a:t>Elementos</a:t>
            </a:r>
          </a:p>
          <a:p>
            <a:pPr lvl="1"/>
            <a:r>
              <a:rPr lang="es-CL" dirty="0"/>
              <a:t>Identificación de actividades o procesos generadores de riesgo</a:t>
            </a:r>
          </a:p>
          <a:p>
            <a:pPr lvl="1"/>
            <a:r>
              <a:rPr lang="es-CL" dirty="0"/>
              <a:t>Establecimiento de protocolos y procedimientos</a:t>
            </a:r>
          </a:p>
          <a:p>
            <a:pPr lvl="1"/>
            <a:r>
              <a:rPr lang="es-CL" dirty="0"/>
              <a:t>Asignación de uno o más sujetos responsables (encargado de prevención del delito; oficial de cumplimiento)</a:t>
            </a:r>
          </a:p>
          <a:p>
            <a:pPr lvl="1"/>
            <a:r>
              <a:rPr lang="es-CL" dirty="0"/>
              <a:t>Evaluaciones regulares por terceros independientes y mecanismos de mejora </a:t>
            </a:r>
            <a:r>
              <a:rPr lang="es-CL" dirty="0" err="1"/>
              <a:t>contínua</a:t>
            </a:r>
            <a:endParaRPr lang="es-CL" dirty="0"/>
          </a:p>
        </p:txBody>
      </p:sp>
    </p:spTree>
    <p:extLst>
      <p:ext uri="{BB962C8B-B14F-4D97-AF65-F5344CB8AC3E}">
        <p14:creationId xmlns:p14="http://schemas.microsoft.com/office/powerpoint/2010/main" val="266783065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6EB75C5-6E80-C35D-CD15-372AB6139ADE}"/>
              </a:ext>
            </a:extLst>
          </p:cNvPr>
          <p:cNvSpPr>
            <a:spLocks noGrp="1"/>
          </p:cNvSpPr>
          <p:nvPr>
            <p:ph type="title"/>
          </p:nvPr>
        </p:nvSpPr>
        <p:spPr/>
        <p:txBody>
          <a:bodyPr/>
          <a:lstStyle/>
          <a:p>
            <a:r>
              <a:rPr lang="es-CL" dirty="0"/>
              <a:t>(1) Identificación de actividades</a:t>
            </a:r>
          </a:p>
        </p:txBody>
      </p:sp>
      <p:sp>
        <p:nvSpPr>
          <p:cNvPr id="3" name="Marcador de contenido 2">
            <a:extLst>
              <a:ext uri="{FF2B5EF4-FFF2-40B4-BE49-F238E27FC236}">
                <a16:creationId xmlns:a16="http://schemas.microsoft.com/office/drawing/2014/main" id="{ADAB3429-53EC-9E11-3A97-5EFF1C81A289}"/>
              </a:ext>
            </a:extLst>
          </p:cNvPr>
          <p:cNvSpPr>
            <a:spLocks noGrp="1"/>
          </p:cNvSpPr>
          <p:nvPr>
            <p:ph idx="1"/>
          </p:nvPr>
        </p:nvSpPr>
        <p:spPr/>
        <p:txBody>
          <a:bodyPr/>
          <a:lstStyle/>
          <a:p>
            <a:r>
              <a:rPr lang="es-CL" dirty="0"/>
              <a:t>Objetivo: realizar un diagnóstico acerca de la exposición del riesgo que presenta una actividad (matriz de riesgo)</a:t>
            </a:r>
          </a:p>
        </p:txBody>
      </p:sp>
    </p:spTree>
    <p:extLst>
      <p:ext uri="{BB962C8B-B14F-4D97-AF65-F5344CB8AC3E}">
        <p14:creationId xmlns:p14="http://schemas.microsoft.com/office/powerpoint/2010/main" val="65874741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5384846-6142-509E-880C-4419055C6D0D}"/>
              </a:ext>
            </a:extLst>
          </p:cNvPr>
          <p:cNvSpPr>
            <a:spLocks noGrp="1"/>
          </p:cNvSpPr>
          <p:nvPr>
            <p:ph type="title"/>
          </p:nvPr>
        </p:nvSpPr>
        <p:spPr/>
        <p:txBody>
          <a:bodyPr/>
          <a:lstStyle/>
          <a:p>
            <a:r>
              <a:rPr lang="es-CL" dirty="0"/>
              <a:t>(2) Protocolos y procedimientos</a:t>
            </a:r>
          </a:p>
        </p:txBody>
      </p:sp>
      <p:sp>
        <p:nvSpPr>
          <p:cNvPr id="3" name="Marcador de contenido 2">
            <a:extLst>
              <a:ext uri="{FF2B5EF4-FFF2-40B4-BE49-F238E27FC236}">
                <a16:creationId xmlns:a16="http://schemas.microsoft.com/office/drawing/2014/main" id="{A28E295E-5355-DEF0-2509-C9B9A5EE4B53}"/>
              </a:ext>
            </a:extLst>
          </p:cNvPr>
          <p:cNvSpPr>
            <a:spLocks noGrp="1"/>
          </p:cNvSpPr>
          <p:nvPr>
            <p:ph idx="1"/>
          </p:nvPr>
        </p:nvSpPr>
        <p:spPr/>
        <p:txBody>
          <a:bodyPr/>
          <a:lstStyle/>
          <a:p>
            <a:r>
              <a:rPr lang="es-CL" dirty="0"/>
              <a:t>Diseño e implementación de mecanismos para disminuir o atenuar los riesgos identificados</a:t>
            </a:r>
          </a:p>
          <a:p>
            <a:r>
              <a:rPr lang="es-CL" dirty="0"/>
              <a:t>Medidas específicas o generales</a:t>
            </a:r>
          </a:p>
          <a:p>
            <a:r>
              <a:rPr lang="es-CL" dirty="0"/>
              <a:t>Canal seguro de denuncia</a:t>
            </a:r>
          </a:p>
          <a:p>
            <a:r>
              <a:rPr lang="es-CL" dirty="0"/>
              <a:t>Integración obligatoria en contratos de trabajo y prestación de servicios</a:t>
            </a:r>
          </a:p>
        </p:txBody>
      </p:sp>
    </p:spTree>
    <p:extLst>
      <p:ext uri="{BB962C8B-B14F-4D97-AF65-F5344CB8AC3E}">
        <p14:creationId xmlns:p14="http://schemas.microsoft.com/office/powerpoint/2010/main" val="93248622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426FF53-F585-917F-D30B-AB9C99E097B3}"/>
              </a:ext>
            </a:extLst>
          </p:cNvPr>
          <p:cNvSpPr>
            <a:spLocks noGrp="1"/>
          </p:cNvSpPr>
          <p:nvPr>
            <p:ph type="title"/>
          </p:nvPr>
        </p:nvSpPr>
        <p:spPr/>
        <p:txBody>
          <a:bodyPr/>
          <a:lstStyle/>
          <a:p>
            <a:r>
              <a:rPr lang="es-CL" dirty="0"/>
              <a:t>(3) Sujetos responsables</a:t>
            </a:r>
          </a:p>
        </p:txBody>
      </p:sp>
      <p:sp>
        <p:nvSpPr>
          <p:cNvPr id="3" name="Marcador de contenido 2">
            <a:extLst>
              <a:ext uri="{FF2B5EF4-FFF2-40B4-BE49-F238E27FC236}">
                <a16:creationId xmlns:a16="http://schemas.microsoft.com/office/drawing/2014/main" id="{1B9DA17E-E938-C66A-8E0E-A9E19EE19949}"/>
              </a:ext>
            </a:extLst>
          </p:cNvPr>
          <p:cNvSpPr>
            <a:spLocks noGrp="1"/>
          </p:cNvSpPr>
          <p:nvPr>
            <p:ph idx="1"/>
          </p:nvPr>
        </p:nvSpPr>
        <p:spPr/>
        <p:txBody>
          <a:bodyPr/>
          <a:lstStyle/>
          <a:p>
            <a:r>
              <a:rPr lang="es-CL" dirty="0"/>
              <a:t>Oficial de cumplimiento</a:t>
            </a:r>
          </a:p>
          <a:p>
            <a:r>
              <a:rPr lang="es-CL" dirty="0"/>
              <a:t>Responsable de diseñar y aplicar los protocolos anteriormente descritos</a:t>
            </a:r>
          </a:p>
          <a:p>
            <a:r>
              <a:rPr lang="es-CL" dirty="0"/>
              <a:t>No tiene una función de garante (Chile, España)</a:t>
            </a:r>
          </a:p>
          <a:p>
            <a:r>
              <a:rPr lang="es-CL" dirty="0"/>
              <a:t>Debe contar con atribuciones de dirección y supervisión</a:t>
            </a:r>
          </a:p>
          <a:p>
            <a:r>
              <a:rPr lang="es-CL" dirty="0"/>
              <a:t>Acceso directo a la administración para informarle su gestión</a:t>
            </a:r>
          </a:p>
          <a:p>
            <a:r>
              <a:rPr lang="es-CL" dirty="0"/>
              <a:t>Debe contar con recursos y medios materiales e inmateriales necesarios para realizar adecuadamente sus labores, en consideración a su tamaño y capacidad económica</a:t>
            </a:r>
          </a:p>
        </p:txBody>
      </p:sp>
    </p:spTree>
    <p:extLst>
      <p:ext uri="{BB962C8B-B14F-4D97-AF65-F5344CB8AC3E}">
        <p14:creationId xmlns:p14="http://schemas.microsoft.com/office/powerpoint/2010/main" val="176666799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334981E-07AE-B432-5A00-F62CA9C53AC5}"/>
              </a:ext>
            </a:extLst>
          </p:cNvPr>
          <p:cNvSpPr>
            <a:spLocks noGrp="1"/>
          </p:cNvSpPr>
          <p:nvPr>
            <p:ph type="title"/>
          </p:nvPr>
        </p:nvSpPr>
        <p:spPr/>
        <p:txBody>
          <a:bodyPr/>
          <a:lstStyle/>
          <a:p>
            <a:r>
              <a:rPr lang="es-CL" dirty="0"/>
              <a:t>(3) Sujetos responsables</a:t>
            </a:r>
          </a:p>
        </p:txBody>
      </p:sp>
      <p:sp>
        <p:nvSpPr>
          <p:cNvPr id="3" name="Marcador de contenido 2">
            <a:extLst>
              <a:ext uri="{FF2B5EF4-FFF2-40B4-BE49-F238E27FC236}">
                <a16:creationId xmlns:a16="http://schemas.microsoft.com/office/drawing/2014/main" id="{B0AEF7C7-A8B1-FCD9-C70A-9A85D56955FF}"/>
              </a:ext>
            </a:extLst>
          </p:cNvPr>
          <p:cNvSpPr>
            <a:spLocks noGrp="1"/>
          </p:cNvSpPr>
          <p:nvPr>
            <p:ph idx="1"/>
          </p:nvPr>
        </p:nvSpPr>
        <p:spPr/>
        <p:txBody>
          <a:bodyPr/>
          <a:lstStyle/>
          <a:p>
            <a:r>
              <a:rPr lang="es-CL" dirty="0"/>
              <a:t>¿Cómo elegir un oficial de cumplimiento?</a:t>
            </a:r>
          </a:p>
          <a:p>
            <a:pPr lvl="1"/>
            <a:r>
              <a:rPr lang="es-CL" dirty="0"/>
              <a:t>Perfil híbrido</a:t>
            </a:r>
          </a:p>
          <a:p>
            <a:pPr lvl="1"/>
            <a:r>
              <a:rPr lang="es-CL" dirty="0"/>
              <a:t>Conocimiento exhaustivo del negocio</a:t>
            </a:r>
          </a:p>
          <a:p>
            <a:pPr lvl="1"/>
            <a:r>
              <a:rPr lang="es-CL" dirty="0"/>
              <a:t>Formación académica sobre regulación</a:t>
            </a:r>
          </a:p>
          <a:p>
            <a:pPr lvl="1"/>
            <a:r>
              <a:rPr lang="es-CL" dirty="0"/>
              <a:t>Conocimiento en gestión de riesgos y procesos</a:t>
            </a:r>
          </a:p>
          <a:p>
            <a:pPr lvl="1"/>
            <a:r>
              <a:rPr lang="es-CL" dirty="0"/>
              <a:t>Habilidades de comunicación y coordinación, planificación y liderazgo</a:t>
            </a:r>
          </a:p>
          <a:p>
            <a:pPr lvl="1"/>
            <a:r>
              <a:rPr lang="es-CL" dirty="0"/>
              <a:t>Reputada integridad y neutralidad</a:t>
            </a:r>
          </a:p>
          <a:p>
            <a:pPr lvl="1"/>
            <a:r>
              <a:rPr lang="es-CL" dirty="0"/>
              <a:t>Flexibilidad</a:t>
            </a:r>
          </a:p>
          <a:p>
            <a:pPr lvl="1"/>
            <a:r>
              <a:rPr lang="es-CL" dirty="0"/>
              <a:t>Moderador de sujetos responsables</a:t>
            </a:r>
          </a:p>
          <a:p>
            <a:pPr lvl="1"/>
            <a:r>
              <a:rPr lang="es-CL" dirty="0"/>
              <a:t>Balance: independencia (decisiones sin presiones) / Imparcialidad (sin conflictos de interés)</a:t>
            </a:r>
          </a:p>
        </p:txBody>
      </p:sp>
    </p:spTree>
    <p:extLst>
      <p:ext uri="{BB962C8B-B14F-4D97-AF65-F5344CB8AC3E}">
        <p14:creationId xmlns:p14="http://schemas.microsoft.com/office/powerpoint/2010/main" val="165226895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3D71B71-D7D8-8D0C-EBBF-56D10BDF121C}"/>
              </a:ext>
            </a:extLst>
          </p:cNvPr>
          <p:cNvSpPr>
            <a:spLocks noGrp="1"/>
          </p:cNvSpPr>
          <p:nvPr>
            <p:ph type="title"/>
          </p:nvPr>
        </p:nvSpPr>
        <p:spPr/>
        <p:txBody>
          <a:bodyPr/>
          <a:lstStyle/>
          <a:p>
            <a:r>
              <a:rPr lang="es-CL" dirty="0"/>
              <a:t>(3) Sujetos responsables</a:t>
            </a:r>
          </a:p>
        </p:txBody>
      </p:sp>
      <p:sp>
        <p:nvSpPr>
          <p:cNvPr id="3" name="Marcador de contenido 2">
            <a:extLst>
              <a:ext uri="{FF2B5EF4-FFF2-40B4-BE49-F238E27FC236}">
                <a16:creationId xmlns:a16="http://schemas.microsoft.com/office/drawing/2014/main" id="{3DBF9B47-FACE-D406-1F1D-F081E8FF310E}"/>
              </a:ext>
            </a:extLst>
          </p:cNvPr>
          <p:cNvSpPr>
            <a:spLocks noGrp="1"/>
          </p:cNvSpPr>
          <p:nvPr>
            <p:ph idx="1"/>
          </p:nvPr>
        </p:nvSpPr>
        <p:spPr/>
        <p:txBody>
          <a:bodyPr/>
          <a:lstStyle/>
          <a:p>
            <a:r>
              <a:rPr lang="es-CL" dirty="0"/>
              <a:t>Factor de riesgo 0 no existe</a:t>
            </a:r>
          </a:p>
          <a:p>
            <a:r>
              <a:rPr lang="es-CL" dirty="0"/>
              <a:t>El oficial de cumplimiento está en la segunda línea de defensa</a:t>
            </a:r>
          </a:p>
          <a:p>
            <a:pPr lvl="1"/>
            <a:r>
              <a:rPr lang="es-CL" dirty="0"/>
              <a:t>1° línea: gestión</a:t>
            </a:r>
          </a:p>
          <a:p>
            <a:pPr lvl="1"/>
            <a:r>
              <a:rPr lang="es-CL" dirty="0"/>
              <a:t>2° línea: </a:t>
            </a:r>
            <a:r>
              <a:rPr lang="es-CL" dirty="0" err="1"/>
              <a:t>compliance</a:t>
            </a:r>
            <a:endParaRPr lang="es-CL" dirty="0"/>
          </a:p>
          <a:p>
            <a:pPr lvl="1"/>
            <a:r>
              <a:rPr lang="es-CL" dirty="0"/>
              <a:t>3° línea: auditoría; investigación</a:t>
            </a:r>
          </a:p>
          <a:p>
            <a:r>
              <a:rPr lang="es-CL" dirty="0" err="1"/>
              <a:t>Compliance</a:t>
            </a:r>
            <a:r>
              <a:rPr lang="es-CL" dirty="0"/>
              <a:t> no es gerencia legal</a:t>
            </a:r>
          </a:p>
        </p:txBody>
      </p:sp>
    </p:spTree>
    <p:extLst>
      <p:ext uri="{BB962C8B-B14F-4D97-AF65-F5344CB8AC3E}">
        <p14:creationId xmlns:p14="http://schemas.microsoft.com/office/powerpoint/2010/main" val="16205875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D86A7C3-2A5B-757B-9773-88757C7EB047}"/>
              </a:ext>
            </a:extLst>
          </p:cNvPr>
          <p:cNvSpPr>
            <a:spLocks noGrp="1"/>
          </p:cNvSpPr>
          <p:nvPr>
            <p:ph type="title"/>
          </p:nvPr>
        </p:nvSpPr>
        <p:spPr/>
        <p:txBody>
          <a:bodyPr/>
          <a:lstStyle/>
          <a:p>
            <a:r>
              <a:rPr lang="es-CL" dirty="0"/>
              <a:t>(4) Evaluaciones periódicas</a:t>
            </a:r>
          </a:p>
        </p:txBody>
      </p:sp>
      <p:sp>
        <p:nvSpPr>
          <p:cNvPr id="3" name="Marcador de contenido 2">
            <a:extLst>
              <a:ext uri="{FF2B5EF4-FFF2-40B4-BE49-F238E27FC236}">
                <a16:creationId xmlns:a16="http://schemas.microsoft.com/office/drawing/2014/main" id="{F9E97A50-3579-3019-25AE-F94A41B0DB6E}"/>
              </a:ext>
            </a:extLst>
          </p:cNvPr>
          <p:cNvSpPr>
            <a:spLocks noGrp="1"/>
          </p:cNvSpPr>
          <p:nvPr>
            <p:ph idx="1"/>
          </p:nvPr>
        </p:nvSpPr>
        <p:spPr/>
        <p:txBody>
          <a:bodyPr/>
          <a:lstStyle/>
          <a:p>
            <a:r>
              <a:rPr lang="es-CL" dirty="0"/>
              <a:t>Se elimina modelo de certificaciones (CMF)</a:t>
            </a:r>
          </a:p>
          <a:p>
            <a:r>
              <a:rPr lang="es-CL" dirty="0"/>
              <a:t>Mercado de certificaciones y modelos de papel</a:t>
            </a:r>
          </a:p>
          <a:p>
            <a:r>
              <a:rPr lang="es-CL" dirty="0"/>
              <a:t>Evaluación imparcial</a:t>
            </a:r>
          </a:p>
          <a:p>
            <a:r>
              <a:rPr lang="es-CL" dirty="0"/>
              <a:t>No define periodicidad</a:t>
            </a:r>
          </a:p>
          <a:p>
            <a:r>
              <a:rPr lang="es-CL" dirty="0"/>
              <a:t>Modelo “efectivamente implementado” (gamificación)</a:t>
            </a:r>
          </a:p>
        </p:txBody>
      </p:sp>
    </p:spTree>
    <p:extLst>
      <p:ext uri="{BB962C8B-B14F-4D97-AF65-F5344CB8AC3E}">
        <p14:creationId xmlns:p14="http://schemas.microsoft.com/office/powerpoint/2010/main" val="38411967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B4DA178-900A-E097-8F93-F7546B4A41E9}"/>
              </a:ext>
            </a:extLst>
          </p:cNvPr>
          <p:cNvSpPr>
            <a:spLocks noGrp="1"/>
          </p:cNvSpPr>
          <p:nvPr>
            <p:ph type="title"/>
          </p:nvPr>
        </p:nvSpPr>
        <p:spPr/>
        <p:txBody>
          <a:bodyPr/>
          <a:lstStyle/>
          <a:p>
            <a:r>
              <a:rPr lang="es-CL" dirty="0"/>
              <a:t>Objetivos</a:t>
            </a:r>
          </a:p>
        </p:txBody>
      </p:sp>
      <p:sp>
        <p:nvSpPr>
          <p:cNvPr id="3" name="Marcador de contenido 2">
            <a:extLst>
              <a:ext uri="{FF2B5EF4-FFF2-40B4-BE49-F238E27FC236}">
                <a16:creationId xmlns:a16="http://schemas.microsoft.com/office/drawing/2014/main" id="{A67AA2B4-3E33-5912-43D2-94C5DF6F1EE4}"/>
              </a:ext>
            </a:extLst>
          </p:cNvPr>
          <p:cNvSpPr>
            <a:spLocks noGrp="1"/>
          </p:cNvSpPr>
          <p:nvPr>
            <p:ph idx="1"/>
          </p:nvPr>
        </p:nvSpPr>
        <p:spPr/>
        <p:txBody>
          <a:bodyPr/>
          <a:lstStyle/>
          <a:p>
            <a:r>
              <a:rPr lang="es-CL" dirty="0"/>
              <a:t>Comprender qué es el </a:t>
            </a:r>
            <a:r>
              <a:rPr lang="es-CL" dirty="0" err="1"/>
              <a:t>compliance</a:t>
            </a:r>
            <a:r>
              <a:rPr lang="es-CL" dirty="0"/>
              <a:t> en general y las implicancias de la Ley de Delitos Económicos en particular</a:t>
            </a:r>
          </a:p>
          <a:p>
            <a:r>
              <a:rPr lang="es-CL" dirty="0"/>
              <a:t>Explorar aspectos relevantes de la normativa nacional e internacional y su aplicación a las empresas</a:t>
            </a:r>
          </a:p>
          <a:p>
            <a:r>
              <a:rPr lang="es-CL" dirty="0"/>
              <a:t>Abordar la importancia del </a:t>
            </a:r>
            <a:r>
              <a:rPr lang="es-CL" dirty="0" err="1"/>
              <a:t>compliance</a:t>
            </a:r>
            <a:r>
              <a:rPr lang="es-CL" dirty="0"/>
              <a:t> más que como un factor de regulación y obstáculo a la actividad económica, sino como una ventaja competitiva</a:t>
            </a:r>
          </a:p>
        </p:txBody>
      </p:sp>
    </p:spTree>
    <p:extLst>
      <p:ext uri="{BB962C8B-B14F-4D97-AF65-F5344CB8AC3E}">
        <p14:creationId xmlns:p14="http://schemas.microsoft.com/office/powerpoint/2010/main" val="12941571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DE3D3E5-52ED-6B4B-7B5E-35DBF11837E0}"/>
              </a:ext>
            </a:extLst>
          </p:cNvPr>
          <p:cNvSpPr>
            <a:spLocks noGrp="1"/>
          </p:cNvSpPr>
          <p:nvPr>
            <p:ph type="title"/>
          </p:nvPr>
        </p:nvSpPr>
        <p:spPr/>
        <p:txBody>
          <a:bodyPr/>
          <a:lstStyle/>
          <a:p>
            <a:r>
              <a:rPr lang="es-CL" dirty="0"/>
              <a:t>¿Sólo cumplimiento?</a:t>
            </a:r>
          </a:p>
        </p:txBody>
      </p:sp>
      <p:sp>
        <p:nvSpPr>
          <p:cNvPr id="3" name="Marcador de contenido 2">
            <a:extLst>
              <a:ext uri="{FF2B5EF4-FFF2-40B4-BE49-F238E27FC236}">
                <a16:creationId xmlns:a16="http://schemas.microsoft.com/office/drawing/2014/main" id="{A4468578-9F40-CB5B-CDF1-2B9D37014A6D}"/>
              </a:ext>
            </a:extLst>
          </p:cNvPr>
          <p:cNvSpPr>
            <a:spLocks noGrp="1"/>
          </p:cNvSpPr>
          <p:nvPr>
            <p:ph idx="1"/>
          </p:nvPr>
        </p:nvSpPr>
        <p:spPr/>
        <p:txBody>
          <a:bodyPr/>
          <a:lstStyle/>
          <a:p>
            <a:r>
              <a:rPr lang="es-CL" dirty="0"/>
              <a:t>Decisión estratégica de mercado</a:t>
            </a:r>
          </a:p>
          <a:p>
            <a:r>
              <a:rPr lang="es-CL" dirty="0"/>
              <a:t>Debida diligencia de terceros (PEP, Beneficiario Final, Cláusulas MPD para proveedores)</a:t>
            </a:r>
          </a:p>
          <a:p>
            <a:r>
              <a:rPr lang="es-CL" dirty="0"/>
              <a:t>Imagen corporativa</a:t>
            </a:r>
          </a:p>
          <a:p>
            <a:r>
              <a:rPr lang="es-CL" dirty="0"/>
              <a:t>Buenas prácticas para proveedores del Estado</a:t>
            </a:r>
          </a:p>
          <a:p>
            <a:r>
              <a:rPr lang="es-CL" dirty="0">
                <a:hlinkClick r:id="rId2"/>
              </a:rPr>
              <a:t>https://www.chilecompra.cl/2025/05/chilecompra-lanza-manual-de-recomendaciones-y-buenas-practicas-de-integridad-para-proveedores-del-estado/</a:t>
            </a:r>
            <a:r>
              <a:rPr lang="es-CL" dirty="0"/>
              <a:t> </a:t>
            </a:r>
          </a:p>
        </p:txBody>
      </p:sp>
    </p:spTree>
    <p:extLst>
      <p:ext uri="{BB962C8B-B14F-4D97-AF65-F5344CB8AC3E}">
        <p14:creationId xmlns:p14="http://schemas.microsoft.com/office/powerpoint/2010/main" val="181968516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45A03CE-D3B6-487F-5003-FCD8B195E65D}"/>
              </a:ext>
            </a:extLst>
          </p:cNvPr>
          <p:cNvSpPr>
            <a:spLocks noGrp="1"/>
          </p:cNvSpPr>
          <p:nvPr>
            <p:ph type="title"/>
          </p:nvPr>
        </p:nvSpPr>
        <p:spPr/>
        <p:txBody>
          <a:bodyPr/>
          <a:lstStyle/>
          <a:p>
            <a:r>
              <a:rPr lang="es-CL" dirty="0"/>
              <a:t>Más que un “librito”</a:t>
            </a:r>
          </a:p>
        </p:txBody>
      </p:sp>
      <p:sp>
        <p:nvSpPr>
          <p:cNvPr id="3" name="Marcador de contenido 2">
            <a:extLst>
              <a:ext uri="{FF2B5EF4-FFF2-40B4-BE49-F238E27FC236}">
                <a16:creationId xmlns:a16="http://schemas.microsoft.com/office/drawing/2014/main" id="{7EC576F9-A9F8-6DC5-B470-48ED3399F949}"/>
              </a:ext>
            </a:extLst>
          </p:cNvPr>
          <p:cNvSpPr>
            <a:spLocks noGrp="1"/>
          </p:cNvSpPr>
          <p:nvPr>
            <p:ph idx="1"/>
          </p:nvPr>
        </p:nvSpPr>
        <p:spPr/>
        <p:txBody>
          <a:bodyPr>
            <a:normAutofit fontScale="85000" lnSpcReduction="20000"/>
          </a:bodyPr>
          <a:lstStyle/>
          <a:p>
            <a:r>
              <a:rPr lang="es-CL" dirty="0"/>
              <a:t>Así las cosas, bajo el cúmulo de antecedentes referidos anteriormente, se pudo determinar un “</a:t>
            </a:r>
            <a:r>
              <a:rPr lang="es-CL" b="1" dirty="0"/>
              <a:t>defecto de organización</a:t>
            </a:r>
            <a:r>
              <a:rPr lang="es-CL" dirty="0"/>
              <a:t>” grave al interior de Corpesca S.A al momento de la ejecución de los hechos desde el año 2009 y hasta abril del año 2013, desde que </a:t>
            </a:r>
            <a:r>
              <a:rPr lang="es-CL" dirty="0">
                <a:highlight>
                  <a:srgbClr val="FFFF00"/>
                </a:highlight>
              </a:rPr>
              <a:t>el Gerente General de la empresa no tenía sobre su persona, ningún tipo de supervisión, inspección o control sobre su gestión.</a:t>
            </a:r>
            <a:r>
              <a:rPr lang="es-CL" dirty="0"/>
              <a:t> Esto, porque si bien se acreditó que se diseñó e implementó un Modelo de Prevención de Delitos por la empresa </a:t>
            </a:r>
            <a:r>
              <a:rPr lang="es-CL" dirty="0">
                <a:solidFill>
                  <a:srgbClr val="FF0000"/>
                </a:solidFill>
              </a:rPr>
              <a:t>XXXX</a:t>
            </a:r>
            <a:r>
              <a:rPr lang="es-CL" dirty="0"/>
              <a:t>, el cual fue aprobado por el Directorio de la empresa, designándose un Encargado </a:t>
            </a:r>
            <a:r>
              <a:rPr lang="es-CL" dirty="0" err="1"/>
              <a:t>dePrevención</a:t>
            </a:r>
            <a:r>
              <a:rPr lang="es-CL" dirty="0"/>
              <a:t> de Delitos con fecha 3 de noviembre de 2011, lo cierto es que su versión mejorada del año 2012</a:t>
            </a:r>
            <a:r>
              <a:rPr lang="es-CL" dirty="0">
                <a:highlight>
                  <a:srgbClr val="FFFF00"/>
                </a:highlight>
              </a:rPr>
              <a:t>, también se estableció que ambos fueron insuficiente o inidóneo para ejercer algún tipo de supervisión sobre el Gerente General, toda vez que el Encargado de Prevención - quien a su vez ostentaba el cargo de Subgerente de Administración - no tenía la autonomía necesaria para fiscalizarlo, por cuanto nunca tuvo alcance real al Directorio</a:t>
            </a:r>
            <a:r>
              <a:rPr lang="es-CL" dirty="0"/>
              <a:t>, como tampoco el resto de los altos ejecutivos que dependían de Mujica Ortúzar en la cadena de mando de la empresa.</a:t>
            </a:r>
          </a:p>
          <a:p>
            <a:endParaRPr lang="es-CL" dirty="0"/>
          </a:p>
          <a:p>
            <a:endParaRPr lang="es-CL" dirty="0"/>
          </a:p>
        </p:txBody>
      </p:sp>
    </p:spTree>
    <p:extLst>
      <p:ext uri="{BB962C8B-B14F-4D97-AF65-F5344CB8AC3E}">
        <p14:creationId xmlns:p14="http://schemas.microsoft.com/office/powerpoint/2010/main" val="149382865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1B5D89E-8EA0-23CA-FBD0-1A2894163326}"/>
              </a:ext>
            </a:extLst>
          </p:cNvPr>
          <p:cNvSpPr>
            <a:spLocks noGrp="1"/>
          </p:cNvSpPr>
          <p:nvPr>
            <p:ph type="title"/>
          </p:nvPr>
        </p:nvSpPr>
        <p:spPr/>
        <p:txBody>
          <a:bodyPr/>
          <a:lstStyle/>
          <a:p>
            <a:r>
              <a:rPr lang="es-CL" dirty="0"/>
              <a:t>Más que un “librito”</a:t>
            </a:r>
          </a:p>
        </p:txBody>
      </p:sp>
      <p:sp>
        <p:nvSpPr>
          <p:cNvPr id="3" name="Marcador de contenido 2">
            <a:extLst>
              <a:ext uri="{FF2B5EF4-FFF2-40B4-BE49-F238E27FC236}">
                <a16:creationId xmlns:a16="http://schemas.microsoft.com/office/drawing/2014/main" id="{15D1BB63-1AC0-88E8-2E22-8D30BB2F3CE0}"/>
              </a:ext>
            </a:extLst>
          </p:cNvPr>
          <p:cNvSpPr>
            <a:spLocks noGrp="1"/>
          </p:cNvSpPr>
          <p:nvPr>
            <p:ph idx="1"/>
          </p:nvPr>
        </p:nvSpPr>
        <p:spPr/>
        <p:txBody>
          <a:bodyPr>
            <a:normAutofit fontScale="85000" lnSpcReduction="20000"/>
          </a:bodyPr>
          <a:lstStyle/>
          <a:p>
            <a:r>
              <a:rPr lang="es-CL" dirty="0"/>
              <a:t>En cuanto a las capacitaciones, no fue y estando íntimamente involucrado. Sabe que la adopción de este Modelo es para prevenir delitos, establece ciertas conductas prohibidas, “</a:t>
            </a:r>
            <a:r>
              <a:rPr lang="es-CL" dirty="0">
                <a:highlight>
                  <a:srgbClr val="FFFF00"/>
                </a:highlight>
              </a:rPr>
              <a:t>yo leí un librito, no leyó que no se podía hacer donativos, y que si iba a salir a almorzar con la ex Seremi, debía pedir permiso, salía lavado de activo,</a:t>
            </a:r>
            <a:r>
              <a:rPr lang="es-CL" dirty="0"/>
              <a:t>” la contaminación es lo que recuerda. No se detiene a leer lo que firma, no leyó el librito. En cuanto a la política de prevención de delitos, esto concuerda con la llegada de Garretón, que salió un librito. Dice: “Garretón llegó con </a:t>
            </a:r>
            <a:r>
              <a:rPr lang="es-CL" dirty="0" err="1"/>
              <a:t>Natho</a:t>
            </a:r>
            <a:r>
              <a:rPr lang="es-CL" dirty="0"/>
              <a:t>, después de don Francisco, por el 2014 o 2013, por ahí salió el librito.” Este librito era el Código de Ética, y si lo hubiera conocido desde el año 2011, no se habrían cometido delitos, y la empresa pudiera haberse eximido</a:t>
            </a:r>
          </a:p>
          <a:p>
            <a:r>
              <a:rPr lang="es-CL" dirty="0"/>
              <a:t>RUC 1410025253-9; RIT 309-2018</a:t>
            </a:r>
          </a:p>
          <a:p>
            <a:r>
              <a:rPr lang="es-CL" dirty="0"/>
              <a:t>MP/ JAIME ORPIS BOUCHON, MARTA ISASI BARBIERI, RAUL LOBOS TORRES Y CORPESCA S.A.</a:t>
            </a:r>
          </a:p>
          <a:p>
            <a:r>
              <a:rPr lang="es-CL" dirty="0"/>
              <a:t>3° TOP Santiago, 16 abril 2021</a:t>
            </a:r>
          </a:p>
          <a:p>
            <a:endParaRPr lang="es-CL" dirty="0"/>
          </a:p>
        </p:txBody>
      </p:sp>
    </p:spTree>
    <p:extLst>
      <p:ext uri="{BB962C8B-B14F-4D97-AF65-F5344CB8AC3E}">
        <p14:creationId xmlns:p14="http://schemas.microsoft.com/office/powerpoint/2010/main" val="186573615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194B2FE-E4B0-9F29-F18D-1136928347DF}"/>
              </a:ext>
            </a:extLst>
          </p:cNvPr>
          <p:cNvSpPr>
            <a:spLocks noGrp="1"/>
          </p:cNvSpPr>
          <p:nvPr>
            <p:ph type="title"/>
          </p:nvPr>
        </p:nvSpPr>
        <p:spPr/>
        <p:txBody>
          <a:bodyPr/>
          <a:lstStyle/>
          <a:p>
            <a:r>
              <a:rPr lang="es-CL" dirty="0"/>
              <a:t>Más que un “librito”</a:t>
            </a:r>
          </a:p>
        </p:txBody>
      </p:sp>
      <p:sp>
        <p:nvSpPr>
          <p:cNvPr id="3" name="Marcador de contenido 2">
            <a:extLst>
              <a:ext uri="{FF2B5EF4-FFF2-40B4-BE49-F238E27FC236}">
                <a16:creationId xmlns:a16="http://schemas.microsoft.com/office/drawing/2014/main" id="{1EB6FAFE-5ED3-7DEB-EADB-1459A779A215}"/>
              </a:ext>
            </a:extLst>
          </p:cNvPr>
          <p:cNvSpPr>
            <a:spLocks noGrp="1"/>
          </p:cNvSpPr>
          <p:nvPr>
            <p:ph idx="1"/>
          </p:nvPr>
        </p:nvSpPr>
        <p:spPr/>
        <p:txBody>
          <a:bodyPr>
            <a:normAutofit fontScale="55000" lnSpcReduction="20000"/>
          </a:bodyPr>
          <a:lstStyle/>
          <a:p>
            <a:r>
              <a:rPr lang="es-CL" dirty="0"/>
              <a:t>En efecto, Las personas jurídicas Universidad del Mar, Universidad Pedro de Valdivia y Universidad Internacional SEK, no adoptaron ningún modelo de prevención del delito previsto en el artículo 250 del Código Penal ni tampoco un modelo en los términos de la ley 19.913, no designaron en ninguna de ellas a un encargado de prevención u oficial de cumplimiento que estableciera métodos para la aplicación efectiva de un modelo y que realizara asimismo labores de supervisión y mejora. No se  destinaron por parte de la Corporación  recursos ni medios materiales  para realizar labores de prevención  ni capacitaciones para prevenir dicho ilícito, no se realizaron labores para identificar dentro de la corporación  las actividades o procesos de la entidad en que se generaba o incrementara el riesgo de la comisión del delito de soborno, especialmente en su relación con la CNA y sus integrantes. No se establecieron por las Personas Jurídicas señaladas protocolos, reglas o procedimientos específicos  que permitieran a las personas que intervinieran en las actividades o procesos en que se generaba o incrementara el riesgo de la comisión del delito de soborno, organizar y realizar sus labores de una forma en que previnieran la comisión del mencionado delito.</a:t>
            </a:r>
          </a:p>
          <a:p>
            <a:r>
              <a:rPr lang="es-CL" dirty="0"/>
              <a:t>No se establecieron por dichas Corporaciones un sistema de denuncia o prosecución de responsabilidades para el caso de incumplimiento, ni un sistema de denuncias anónimas sobre posibles conductas contrarias a la probidad pública. No se regularon las formas en que se relacionarían los Rectores y autoridades con los funcionarios públicos y en especial con la CNA y sus integrantes. No se establecieron protocolos y normas sobre reuniones y correspondencia con funcionarios públicos. Tampoco se establecieron normas que establecieran incompatibilidades en relación a la contratación de funcionarios públicos que se relacionaran en razón de su cargo con la Universidad ni sobre la comunicación y publicidad de dichas contrataciones</a:t>
            </a:r>
          </a:p>
          <a:p>
            <a:r>
              <a:rPr lang="es-CL" dirty="0"/>
              <a:t>8° Juzgado de Garantía de Santiago, causa </a:t>
            </a:r>
            <a:r>
              <a:rPr lang="es-ES" dirty="0"/>
              <a:t>RUC </a:t>
            </a:r>
            <a:r>
              <a:rPr lang="es-ES" dirty="0" err="1"/>
              <a:t>Nº</a:t>
            </a:r>
            <a:r>
              <a:rPr lang="es-ES" dirty="0"/>
              <a:t> 1200084351-0</a:t>
            </a:r>
            <a:r>
              <a:rPr lang="es-CL" dirty="0"/>
              <a:t>, RIT </a:t>
            </a:r>
            <a:r>
              <a:rPr lang="es-CL" dirty="0" err="1"/>
              <a:t>Nº</a:t>
            </a:r>
            <a:r>
              <a:rPr lang="es-CL" dirty="0"/>
              <a:t> 4799-2012,</a:t>
            </a:r>
            <a:r>
              <a:rPr lang="es-CL" dirty="0">
                <a:effectLst/>
              </a:rPr>
              <a:t> sentencia en procedimiento abreviado, 02 de junio de 2016</a:t>
            </a:r>
            <a:endParaRPr lang="es-CL" dirty="0"/>
          </a:p>
          <a:p>
            <a:endParaRPr lang="es-CL" dirty="0"/>
          </a:p>
        </p:txBody>
      </p:sp>
    </p:spTree>
    <p:extLst>
      <p:ext uri="{BB962C8B-B14F-4D97-AF65-F5344CB8AC3E}">
        <p14:creationId xmlns:p14="http://schemas.microsoft.com/office/powerpoint/2010/main" val="243476009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6033669-B830-5764-8B65-0182EB69383D}"/>
              </a:ext>
            </a:extLst>
          </p:cNvPr>
          <p:cNvSpPr>
            <a:spLocks noGrp="1"/>
          </p:cNvSpPr>
          <p:nvPr>
            <p:ph type="title"/>
          </p:nvPr>
        </p:nvSpPr>
        <p:spPr/>
        <p:txBody>
          <a:bodyPr/>
          <a:lstStyle/>
          <a:p>
            <a:r>
              <a:rPr lang="es-CL" dirty="0"/>
              <a:t>Decidir cómo gestionar el riesgo, es una decisión de riesgo</a:t>
            </a:r>
          </a:p>
        </p:txBody>
      </p:sp>
      <p:sp>
        <p:nvSpPr>
          <p:cNvPr id="3" name="Marcador de contenido 2">
            <a:extLst>
              <a:ext uri="{FF2B5EF4-FFF2-40B4-BE49-F238E27FC236}">
                <a16:creationId xmlns:a16="http://schemas.microsoft.com/office/drawing/2014/main" id="{E26D1DC3-5F6D-E7C3-2D80-FFA248914945}"/>
              </a:ext>
            </a:extLst>
          </p:cNvPr>
          <p:cNvSpPr>
            <a:spLocks noGrp="1"/>
          </p:cNvSpPr>
          <p:nvPr>
            <p:ph idx="1"/>
          </p:nvPr>
        </p:nvSpPr>
        <p:spPr/>
        <p:txBody>
          <a:bodyPr/>
          <a:lstStyle/>
          <a:p>
            <a:r>
              <a:rPr lang="es-CL" dirty="0">
                <a:hlinkClick r:id="rId3"/>
              </a:rPr>
              <a:t>https://www.youtube.com/shorts/Fk7yqDMYLxg?feature=share</a:t>
            </a:r>
            <a:r>
              <a:rPr lang="es-CL" dirty="0"/>
              <a:t> </a:t>
            </a:r>
          </a:p>
          <a:p>
            <a:r>
              <a:rPr lang="es-CL" dirty="0"/>
              <a:t>"Harvey, I </a:t>
            </a:r>
            <a:r>
              <a:rPr lang="es-CL" dirty="0" err="1"/>
              <a:t>want</a:t>
            </a:r>
            <a:r>
              <a:rPr lang="es-CL" dirty="0"/>
              <a:t> </a:t>
            </a:r>
            <a:r>
              <a:rPr lang="es-CL" dirty="0" err="1"/>
              <a:t>you</a:t>
            </a:r>
            <a:r>
              <a:rPr lang="es-CL" dirty="0"/>
              <a:t> </a:t>
            </a:r>
            <a:r>
              <a:rPr lang="es-CL" dirty="0" err="1"/>
              <a:t>to</a:t>
            </a:r>
            <a:r>
              <a:rPr lang="es-CL" dirty="0"/>
              <a:t> </a:t>
            </a:r>
            <a:r>
              <a:rPr lang="es-CL" dirty="0" err="1"/>
              <a:t>know</a:t>
            </a:r>
            <a:r>
              <a:rPr lang="es-CL" dirty="0"/>
              <a:t> </a:t>
            </a:r>
            <a:r>
              <a:rPr lang="es-CL" dirty="0" err="1"/>
              <a:t>that</a:t>
            </a:r>
            <a:r>
              <a:rPr lang="es-CL" dirty="0"/>
              <a:t> I </a:t>
            </a:r>
            <a:r>
              <a:rPr lang="es-CL" dirty="0" err="1"/>
              <a:t>knew</a:t>
            </a:r>
            <a:r>
              <a:rPr lang="es-CL" dirty="0"/>
              <a:t> </a:t>
            </a:r>
            <a:r>
              <a:rPr lang="es-CL" dirty="0" err="1"/>
              <a:t>nothing</a:t>
            </a:r>
            <a:r>
              <a:rPr lang="es-CL" dirty="0"/>
              <a:t> </a:t>
            </a:r>
            <a:r>
              <a:rPr lang="es-CL" dirty="0" err="1"/>
              <a:t>about</a:t>
            </a:r>
            <a:r>
              <a:rPr lang="es-CL" dirty="0"/>
              <a:t> </a:t>
            </a:r>
            <a:r>
              <a:rPr lang="es-CL" dirty="0" err="1"/>
              <a:t>any</a:t>
            </a:r>
            <a:r>
              <a:rPr lang="es-CL" dirty="0"/>
              <a:t> </a:t>
            </a:r>
            <a:r>
              <a:rPr lang="es-CL" dirty="0" err="1"/>
              <a:t>of</a:t>
            </a:r>
            <a:r>
              <a:rPr lang="es-CL" dirty="0"/>
              <a:t> </a:t>
            </a:r>
            <a:r>
              <a:rPr lang="es-CL" dirty="0" err="1"/>
              <a:t>this</a:t>
            </a:r>
            <a:r>
              <a:rPr lang="es-CL" dirty="0"/>
              <a:t>.”</a:t>
            </a:r>
          </a:p>
          <a:p>
            <a:r>
              <a:rPr lang="es-CL" dirty="0"/>
              <a:t>"Dean, </a:t>
            </a:r>
            <a:r>
              <a:rPr lang="es-CL" dirty="0" err="1"/>
              <a:t>when</a:t>
            </a:r>
            <a:r>
              <a:rPr lang="es-CL" dirty="0"/>
              <a:t> I </a:t>
            </a:r>
            <a:r>
              <a:rPr lang="es-CL" dirty="0" err="1"/>
              <a:t>was</a:t>
            </a:r>
            <a:r>
              <a:rPr lang="es-CL" dirty="0"/>
              <a:t> 13 </a:t>
            </a:r>
            <a:r>
              <a:rPr lang="es-CL" dirty="0" err="1"/>
              <a:t>years</a:t>
            </a:r>
            <a:r>
              <a:rPr lang="es-CL" dirty="0"/>
              <a:t> </a:t>
            </a:r>
            <a:r>
              <a:rPr lang="es-CL" dirty="0" err="1"/>
              <a:t>old</a:t>
            </a:r>
            <a:r>
              <a:rPr lang="es-CL" dirty="0"/>
              <a:t>, </a:t>
            </a:r>
            <a:r>
              <a:rPr lang="es-CL" dirty="0" err="1"/>
              <a:t>my</a:t>
            </a:r>
            <a:r>
              <a:rPr lang="es-CL" dirty="0"/>
              <a:t> </a:t>
            </a:r>
            <a:r>
              <a:rPr lang="es-CL" dirty="0" err="1"/>
              <a:t>little</a:t>
            </a:r>
            <a:r>
              <a:rPr lang="es-CL" dirty="0"/>
              <a:t> </a:t>
            </a:r>
            <a:r>
              <a:rPr lang="es-CL" dirty="0" err="1"/>
              <a:t>brother</a:t>
            </a:r>
            <a:r>
              <a:rPr lang="es-CL" dirty="0"/>
              <a:t> </a:t>
            </a:r>
            <a:r>
              <a:rPr lang="es-CL" dirty="0" err="1"/>
              <a:t>was</a:t>
            </a:r>
            <a:r>
              <a:rPr lang="es-CL" dirty="0"/>
              <a:t> </a:t>
            </a:r>
            <a:r>
              <a:rPr lang="es-CL" dirty="0" err="1"/>
              <a:t>getting</a:t>
            </a:r>
            <a:r>
              <a:rPr lang="es-CL" dirty="0"/>
              <a:t> </a:t>
            </a:r>
            <a:r>
              <a:rPr lang="es-CL" dirty="0" err="1"/>
              <a:t>bullied</a:t>
            </a:r>
            <a:r>
              <a:rPr lang="es-CL" dirty="0"/>
              <a:t> </a:t>
            </a:r>
            <a:r>
              <a:rPr lang="es-CL" dirty="0" err="1"/>
              <a:t>by</a:t>
            </a:r>
            <a:r>
              <a:rPr lang="es-CL" dirty="0"/>
              <a:t> a </a:t>
            </a:r>
            <a:r>
              <a:rPr lang="es-CL" dirty="0" err="1"/>
              <a:t>kid</a:t>
            </a:r>
            <a:r>
              <a:rPr lang="es-CL" dirty="0"/>
              <a:t> in </a:t>
            </a:r>
            <a:r>
              <a:rPr lang="es-CL" dirty="0" err="1"/>
              <a:t>the</a:t>
            </a:r>
            <a:r>
              <a:rPr lang="es-CL" dirty="0"/>
              <a:t> </a:t>
            </a:r>
            <a:r>
              <a:rPr lang="es-CL" dirty="0" err="1"/>
              <a:t>neighborhood</a:t>
            </a:r>
            <a:r>
              <a:rPr lang="es-CL" dirty="0"/>
              <a:t>. </a:t>
            </a:r>
            <a:r>
              <a:rPr lang="es-CL" dirty="0" err="1"/>
              <a:t>One</a:t>
            </a:r>
            <a:r>
              <a:rPr lang="es-CL" dirty="0"/>
              <a:t> </a:t>
            </a:r>
            <a:r>
              <a:rPr lang="es-CL" dirty="0" err="1"/>
              <a:t>day</a:t>
            </a:r>
            <a:r>
              <a:rPr lang="es-CL" dirty="0"/>
              <a:t>, I </a:t>
            </a:r>
            <a:r>
              <a:rPr lang="es-CL" dirty="0" err="1"/>
              <a:t>confronted</a:t>
            </a:r>
            <a:r>
              <a:rPr lang="es-CL" dirty="0"/>
              <a:t> </a:t>
            </a:r>
            <a:r>
              <a:rPr lang="es-CL" dirty="0" err="1"/>
              <a:t>the</a:t>
            </a:r>
            <a:r>
              <a:rPr lang="es-CL" dirty="0"/>
              <a:t> </a:t>
            </a:r>
            <a:r>
              <a:rPr lang="es-CL" dirty="0" err="1"/>
              <a:t>kid's</a:t>
            </a:r>
            <a:r>
              <a:rPr lang="es-CL" dirty="0"/>
              <a:t> </a:t>
            </a:r>
            <a:r>
              <a:rPr lang="es-CL" dirty="0" err="1"/>
              <a:t>father</a:t>
            </a:r>
            <a:r>
              <a:rPr lang="es-CL" dirty="0"/>
              <a:t>. He </a:t>
            </a:r>
            <a:r>
              <a:rPr lang="es-CL" dirty="0" err="1"/>
              <a:t>told</a:t>
            </a:r>
            <a:r>
              <a:rPr lang="es-CL" dirty="0"/>
              <a:t> me he </a:t>
            </a:r>
            <a:r>
              <a:rPr lang="es-CL" dirty="0" err="1"/>
              <a:t>didn't</a:t>
            </a:r>
            <a:r>
              <a:rPr lang="es-CL" dirty="0"/>
              <a:t> </a:t>
            </a:r>
            <a:r>
              <a:rPr lang="es-CL" dirty="0" err="1"/>
              <a:t>know</a:t>
            </a:r>
            <a:r>
              <a:rPr lang="es-CL" dirty="0"/>
              <a:t> </a:t>
            </a:r>
            <a:r>
              <a:rPr lang="es-CL" dirty="0" err="1"/>
              <a:t>anything</a:t>
            </a:r>
            <a:r>
              <a:rPr lang="es-CL" dirty="0"/>
              <a:t> </a:t>
            </a:r>
            <a:r>
              <a:rPr lang="es-CL" dirty="0" err="1"/>
              <a:t>about</a:t>
            </a:r>
            <a:r>
              <a:rPr lang="es-CL" dirty="0"/>
              <a:t> </a:t>
            </a:r>
            <a:r>
              <a:rPr lang="es-CL" dirty="0" err="1"/>
              <a:t>it</a:t>
            </a:r>
            <a:r>
              <a:rPr lang="es-CL" dirty="0"/>
              <a:t>. </a:t>
            </a:r>
            <a:r>
              <a:rPr lang="es-CL" dirty="0" err="1"/>
              <a:t>You</a:t>
            </a:r>
            <a:r>
              <a:rPr lang="es-CL" dirty="0"/>
              <a:t> </a:t>
            </a:r>
            <a:r>
              <a:rPr lang="es-CL" dirty="0" err="1"/>
              <a:t>know</a:t>
            </a:r>
            <a:r>
              <a:rPr lang="es-CL" dirty="0"/>
              <a:t> </a:t>
            </a:r>
            <a:r>
              <a:rPr lang="es-CL" dirty="0" err="1"/>
              <a:t>what</a:t>
            </a:r>
            <a:r>
              <a:rPr lang="es-CL" dirty="0"/>
              <a:t> </a:t>
            </a:r>
            <a:r>
              <a:rPr lang="es-CL" dirty="0" err="1"/>
              <a:t>his</a:t>
            </a:r>
            <a:r>
              <a:rPr lang="es-CL" dirty="0"/>
              <a:t> </a:t>
            </a:r>
            <a:r>
              <a:rPr lang="es-CL" dirty="0" err="1"/>
              <a:t>problem</a:t>
            </a:r>
            <a:r>
              <a:rPr lang="es-CL" dirty="0"/>
              <a:t> </a:t>
            </a:r>
            <a:r>
              <a:rPr lang="es-CL" dirty="0" err="1"/>
              <a:t>was</a:t>
            </a:r>
            <a:r>
              <a:rPr lang="es-CL" dirty="0"/>
              <a:t>? </a:t>
            </a:r>
            <a:r>
              <a:rPr lang="es-CL" dirty="0" err="1"/>
              <a:t>It</a:t>
            </a:r>
            <a:r>
              <a:rPr lang="es-CL" dirty="0"/>
              <a:t> </a:t>
            </a:r>
            <a:r>
              <a:rPr lang="es-CL" dirty="0" err="1"/>
              <a:t>was</a:t>
            </a:r>
            <a:r>
              <a:rPr lang="es-CL" dirty="0"/>
              <a:t> </a:t>
            </a:r>
            <a:r>
              <a:rPr lang="es-CL" dirty="0" err="1"/>
              <a:t>his</a:t>
            </a:r>
            <a:r>
              <a:rPr lang="es-CL" dirty="0"/>
              <a:t> </a:t>
            </a:r>
            <a:r>
              <a:rPr lang="es-CL" dirty="0" err="1"/>
              <a:t>goddamn</a:t>
            </a:r>
            <a:r>
              <a:rPr lang="es-CL" dirty="0"/>
              <a:t> </a:t>
            </a:r>
            <a:r>
              <a:rPr lang="es-CL" dirty="0" err="1"/>
              <a:t>job</a:t>
            </a:r>
            <a:r>
              <a:rPr lang="es-CL" dirty="0"/>
              <a:t> </a:t>
            </a:r>
            <a:r>
              <a:rPr lang="es-CL" dirty="0" err="1"/>
              <a:t>to</a:t>
            </a:r>
            <a:r>
              <a:rPr lang="es-CL" dirty="0"/>
              <a:t> </a:t>
            </a:r>
            <a:r>
              <a:rPr lang="es-CL" dirty="0" err="1"/>
              <a:t>know</a:t>
            </a:r>
            <a:r>
              <a:rPr lang="es-CL" dirty="0"/>
              <a:t>!" </a:t>
            </a:r>
          </a:p>
        </p:txBody>
      </p:sp>
    </p:spTree>
    <p:extLst>
      <p:ext uri="{BB962C8B-B14F-4D97-AF65-F5344CB8AC3E}">
        <p14:creationId xmlns:p14="http://schemas.microsoft.com/office/powerpoint/2010/main" val="22486161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1031" name="Rectangle 1030">
            <a:extLst>
              <a:ext uri="{FF2B5EF4-FFF2-40B4-BE49-F238E27FC236}">
                <a16:creationId xmlns:a16="http://schemas.microsoft.com/office/drawing/2014/main" id="{327D73B4-9F5C-4A64-A179-51B9500CB8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ítulo 1">
            <a:extLst>
              <a:ext uri="{FF2B5EF4-FFF2-40B4-BE49-F238E27FC236}">
                <a16:creationId xmlns:a16="http://schemas.microsoft.com/office/drawing/2014/main" id="{6A869B73-2449-D157-8776-F170476C115A}"/>
              </a:ext>
            </a:extLst>
          </p:cNvPr>
          <p:cNvSpPr>
            <a:spLocks noGrp="1"/>
          </p:cNvSpPr>
          <p:nvPr>
            <p:ph type="title"/>
          </p:nvPr>
        </p:nvSpPr>
        <p:spPr>
          <a:xfrm>
            <a:off x="6657715" y="467271"/>
            <a:ext cx="4195674" cy="2052522"/>
          </a:xfrm>
        </p:spPr>
        <p:txBody>
          <a:bodyPr anchor="b">
            <a:normAutofit/>
          </a:bodyPr>
          <a:lstStyle/>
          <a:p>
            <a:r>
              <a:rPr lang="es-CL" sz="5600"/>
              <a:t>Gracias por su atención</a:t>
            </a:r>
          </a:p>
        </p:txBody>
      </p:sp>
      <p:sp>
        <p:nvSpPr>
          <p:cNvPr id="1033" name="Oval 1032">
            <a:extLst>
              <a:ext uri="{FF2B5EF4-FFF2-40B4-BE49-F238E27FC236}">
                <a16:creationId xmlns:a16="http://schemas.microsoft.com/office/drawing/2014/main" id="{C1F06963-6374-4B48-844F-071A9BAAAE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2965" y="554152"/>
            <a:ext cx="5742189" cy="5742189"/>
          </a:xfrm>
          <a:prstGeom prst="ellipse">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descr="imagen de perfil">
            <a:extLst>
              <a:ext uri="{FF2B5EF4-FFF2-40B4-BE49-F238E27FC236}">
                <a16:creationId xmlns:a16="http://schemas.microsoft.com/office/drawing/2014/main" id="{1DF6F09E-864B-9698-707A-8CF8B5DEA53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r="-3" b="-3"/>
          <a:stretch>
            <a:fillRect/>
          </a:stretch>
        </p:blipFill>
        <p:spPr bwMode="auto">
          <a:xfrm>
            <a:off x="505418" y="554151"/>
            <a:ext cx="5742189" cy="5742189"/>
          </a:xfrm>
          <a:custGeom>
            <a:avLst/>
            <a:gdLst/>
            <a:ahLst/>
            <a:cxnLst/>
            <a:rect l="l" t="t" r="r" b="b"/>
            <a:pathLst>
              <a:path w="1838528" h="1838528">
                <a:moveTo>
                  <a:pt x="919264" y="0"/>
                </a:moveTo>
                <a:cubicBezTo>
                  <a:pt x="1426959" y="0"/>
                  <a:pt x="1838528" y="411569"/>
                  <a:pt x="1838528" y="919264"/>
                </a:cubicBezTo>
                <a:cubicBezTo>
                  <a:pt x="1838528" y="1426959"/>
                  <a:pt x="1426959" y="1838528"/>
                  <a:pt x="919264" y="1838528"/>
                </a:cubicBezTo>
                <a:cubicBezTo>
                  <a:pt x="411569" y="1838528"/>
                  <a:pt x="0" y="1426959"/>
                  <a:pt x="0" y="919264"/>
                </a:cubicBezTo>
                <a:cubicBezTo>
                  <a:pt x="0" y="411569"/>
                  <a:pt x="411569" y="0"/>
                  <a:pt x="919264" y="0"/>
                </a:cubicBezTo>
                <a:close/>
              </a:path>
            </a:pathLst>
          </a:custGeom>
          <a:noFill/>
          <a:extLst>
            <a:ext uri="{909E8E84-426E-40DD-AFC4-6F175D3DCCD1}">
              <a14:hiddenFill xmlns:a14="http://schemas.microsoft.com/office/drawing/2010/main">
                <a:solidFill>
                  <a:srgbClr val="FFFFFF"/>
                </a:solidFill>
              </a14:hiddenFill>
            </a:ext>
          </a:extLst>
        </p:spPr>
      </p:pic>
      <p:sp>
        <p:nvSpPr>
          <p:cNvPr id="1035" name="!!plus graphic">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4956" y="703679"/>
            <a:ext cx="171515"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solidFill>
            <a:schemeClr val="accent1"/>
          </a:solidFill>
          <a:ln w="776" cap="flat">
            <a:noFill/>
            <a:prstDash val="solid"/>
            <a:miter/>
          </a:ln>
        </p:spPr>
        <p:txBody>
          <a:bodyPr rtlCol="0" anchor="ctr"/>
          <a:lstStyle/>
          <a:p>
            <a:endParaRPr lang="en-US"/>
          </a:p>
        </p:txBody>
      </p:sp>
      <p:sp>
        <p:nvSpPr>
          <p:cNvPr id="1037" name="!!circle graphic">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2753" y="1562696"/>
            <a:ext cx="157545"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solidFill>
            <a:schemeClr val="accent1"/>
          </a:solidFill>
          <a:ln w="751" cap="flat">
            <a:noFill/>
            <a:prstDash val="solid"/>
            <a:miter/>
          </a:ln>
        </p:spPr>
        <p:txBody>
          <a:bodyPr rtlCol="0" anchor="ctr"/>
          <a:lstStyle/>
          <a:p>
            <a:endParaRPr lang="en-US"/>
          </a:p>
        </p:txBody>
      </p:sp>
      <p:sp>
        <p:nvSpPr>
          <p:cNvPr id="3" name="Marcador de contenido 2">
            <a:extLst>
              <a:ext uri="{FF2B5EF4-FFF2-40B4-BE49-F238E27FC236}">
                <a16:creationId xmlns:a16="http://schemas.microsoft.com/office/drawing/2014/main" id="{2B819C34-4E68-D124-06B8-AA3F8E1C47A9}"/>
              </a:ext>
            </a:extLst>
          </p:cNvPr>
          <p:cNvSpPr>
            <a:spLocks noGrp="1"/>
          </p:cNvSpPr>
          <p:nvPr>
            <p:ph idx="1"/>
          </p:nvPr>
        </p:nvSpPr>
        <p:spPr>
          <a:xfrm>
            <a:off x="6657715" y="2990818"/>
            <a:ext cx="4195673" cy="2913872"/>
          </a:xfrm>
        </p:spPr>
        <p:txBody>
          <a:bodyPr anchor="t">
            <a:normAutofit/>
          </a:bodyPr>
          <a:lstStyle/>
          <a:p>
            <a:r>
              <a:rPr lang="es-CL" sz="2000">
                <a:solidFill>
                  <a:schemeClr val="tx1">
                    <a:alpha val="80000"/>
                  </a:schemeClr>
                </a:solidFill>
                <a:hlinkClick r:id="rId4"/>
              </a:rPr>
              <a:t>https://www.linkedin.com/in/gonzalo-vera-gutierrez/</a:t>
            </a:r>
            <a:endParaRPr lang="es-CL" sz="2000">
              <a:solidFill>
                <a:schemeClr val="tx1">
                  <a:alpha val="80000"/>
                </a:schemeClr>
              </a:solidFill>
            </a:endParaRPr>
          </a:p>
          <a:p>
            <a:r>
              <a:rPr lang="es-CL" sz="2000">
                <a:solidFill>
                  <a:schemeClr val="tx1">
                    <a:alpha val="80000"/>
                  </a:schemeClr>
                </a:solidFill>
                <a:hlinkClick r:id="rId5"/>
              </a:rPr>
              <a:t>gonzalo.vera@uach.cl</a:t>
            </a:r>
            <a:r>
              <a:rPr lang="es-CL" sz="2000">
                <a:solidFill>
                  <a:schemeClr val="tx1">
                    <a:alpha val="80000"/>
                  </a:schemeClr>
                </a:solidFill>
              </a:rPr>
              <a:t> </a:t>
            </a:r>
          </a:p>
          <a:p>
            <a:endParaRPr lang="es-CL" sz="2000">
              <a:solidFill>
                <a:schemeClr val="tx1">
                  <a:alpha val="80000"/>
                </a:schemeClr>
              </a:solidFill>
            </a:endParaRPr>
          </a:p>
        </p:txBody>
      </p:sp>
      <p:sp>
        <p:nvSpPr>
          <p:cNvPr id="1039" name="!!dot graphic">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54149" y="5775082"/>
            <a:ext cx="112426"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solidFill>
            <a:schemeClr val="accent1"/>
          </a:solidFill>
          <a:ln w="516" cap="flat">
            <a:noFill/>
            <a:prstDash val="solid"/>
            <a:miter/>
          </a:ln>
        </p:spPr>
        <p:txBody>
          <a:bodyPr rtlCol="0" anchor="ctr"/>
          <a:lstStyle/>
          <a:p>
            <a:endParaRPr lang="en-US"/>
          </a:p>
        </p:txBody>
      </p:sp>
      <p:cxnSp>
        <p:nvCxnSpPr>
          <p:cNvPr id="1041" name="!!Straight Connector">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9272"/>
            <a:ext cx="0" cy="3238728"/>
          </a:xfrm>
          <a:prstGeom prst="line">
            <a:avLst/>
          </a:prstGeom>
          <a:ln w="25400" cap="sq">
            <a:gradFill flip="none" rotWithShape="1">
              <a:gsLst>
                <a:gs pos="0">
                  <a:schemeClr val="accent1"/>
                </a:gs>
                <a:gs pos="100000">
                  <a:schemeClr val="accent2"/>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053713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4280EC8-CE28-CF13-8D28-6E5652346BB4}"/>
              </a:ext>
            </a:extLst>
          </p:cNvPr>
          <p:cNvSpPr>
            <a:spLocks noGrp="1"/>
          </p:cNvSpPr>
          <p:nvPr>
            <p:ph type="title"/>
          </p:nvPr>
        </p:nvSpPr>
        <p:spPr/>
        <p:txBody>
          <a:bodyPr/>
          <a:lstStyle/>
          <a:p>
            <a:r>
              <a:rPr lang="es-CL" dirty="0"/>
              <a:t>¿Qué es el </a:t>
            </a:r>
            <a:r>
              <a:rPr lang="es-CL" dirty="0" err="1"/>
              <a:t>compliance</a:t>
            </a:r>
            <a:r>
              <a:rPr lang="es-CL" dirty="0"/>
              <a:t>?</a:t>
            </a:r>
          </a:p>
        </p:txBody>
      </p:sp>
      <p:sp>
        <p:nvSpPr>
          <p:cNvPr id="3" name="Marcador de contenido 2">
            <a:extLst>
              <a:ext uri="{FF2B5EF4-FFF2-40B4-BE49-F238E27FC236}">
                <a16:creationId xmlns:a16="http://schemas.microsoft.com/office/drawing/2014/main" id="{F5CB2408-B121-5D3E-F38D-D72D3A4B966F}"/>
              </a:ext>
            </a:extLst>
          </p:cNvPr>
          <p:cNvSpPr>
            <a:spLocks noGrp="1"/>
          </p:cNvSpPr>
          <p:nvPr>
            <p:ph idx="1"/>
          </p:nvPr>
        </p:nvSpPr>
        <p:spPr/>
        <p:txBody>
          <a:bodyPr/>
          <a:lstStyle/>
          <a:p>
            <a:r>
              <a:rPr lang="es-CL" dirty="0"/>
              <a:t>Concepto con origen en las disciplinas médicas</a:t>
            </a:r>
          </a:p>
          <a:p>
            <a:r>
              <a:rPr lang="es-CL" dirty="0" err="1"/>
              <a:t>Compliance</a:t>
            </a:r>
            <a:r>
              <a:rPr lang="es-CL" dirty="0"/>
              <a:t> = “cumplimiento” conformidad entre un comportamiento y una premisa</a:t>
            </a:r>
          </a:p>
          <a:p>
            <a:r>
              <a:rPr lang="es-CL" dirty="0"/>
              <a:t>Cumplimiento u observancia de ciertos mandatos, requiriendo únicamente que las empresas y sus órganos actúen en conformidad con el Derecho vigente (Francisco </a:t>
            </a:r>
            <a:r>
              <a:rPr lang="es-CL" dirty="0" err="1"/>
              <a:t>Bedecarratz</a:t>
            </a:r>
            <a:r>
              <a:rPr lang="es-CL" dirty="0"/>
              <a:t>)</a:t>
            </a:r>
          </a:p>
          <a:p>
            <a:r>
              <a:rPr lang="es-CL" dirty="0"/>
              <a:t>Mecanismos destinados a asegurar el cumplimiento de leyes, regulaciones y estándares éticos (Marcela Inzunza)</a:t>
            </a:r>
          </a:p>
        </p:txBody>
      </p:sp>
    </p:spTree>
    <p:extLst>
      <p:ext uri="{BB962C8B-B14F-4D97-AF65-F5344CB8AC3E}">
        <p14:creationId xmlns:p14="http://schemas.microsoft.com/office/powerpoint/2010/main" val="6867245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0AE5978-C838-DF21-5093-1B6259779D6F}"/>
              </a:ext>
            </a:extLst>
          </p:cNvPr>
          <p:cNvSpPr>
            <a:spLocks noGrp="1"/>
          </p:cNvSpPr>
          <p:nvPr>
            <p:ph type="title"/>
          </p:nvPr>
        </p:nvSpPr>
        <p:spPr/>
        <p:txBody>
          <a:bodyPr/>
          <a:lstStyle/>
          <a:p>
            <a:r>
              <a:rPr lang="es-CL" dirty="0"/>
              <a:t>¿Qué es el </a:t>
            </a:r>
            <a:r>
              <a:rPr lang="es-CL" dirty="0" err="1"/>
              <a:t>compliance</a:t>
            </a:r>
            <a:r>
              <a:rPr lang="es-CL" dirty="0"/>
              <a:t>?</a:t>
            </a:r>
          </a:p>
        </p:txBody>
      </p:sp>
      <p:sp>
        <p:nvSpPr>
          <p:cNvPr id="3" name="Marcador de contenido 2">
            <a:extLst>
              <a:ext uri="{FF2B5EF4-FFF2-40B4-BE49-F238E27FC236}">
                <a16:creationId xmlns:a16="http://schemas.microsoft.com/office/drawing/2014/main" id="{8B947B43-8275-22D4-D318-C815CD0BA35B}"/>
              </a:ext>
            </a:extLst>
          </p:cNvPr>
          <p:cNvSpPr>
            <a:spLocks noGrp="1"/>
          </p:cNvSpPr>
          <p:nvPr>
            <p:ph idx="1"/>
          </p:nvPr>
        </p:nvSpPr>
        <p:spPr/>
        <p:txBody>
          <a:bodyPr/>
          <a:lstStyle/>
          <a:p>
            <a:r>
              <a:rPr lang="es-CL" dirty="0"/>
              <a:t>Conjunto de políticas, directrices, herramientas y acciones implementadas en las organizaciones para prevenir, detectar y remediar irregularidades (ilegalidades o eventos anti éticos) que son o podrían ser practicadas por sus empleados, representantes o terceros en nombre de la Organización, al interior de ella y/o en el entorno de ella, para beneficio de la misma, sus accionistas, administradores, ejecutivos u asociados a ella (Carmen Gloria Hernández)</a:t>
            </a:r>
          </a:p>
        </p:txBody>
      </p:sp>
    </p:spTree>
    <p:extLst>
      <p:ext uri="{BB962C8B-B14F-4D97-AF65-F5344CB8AC3E}">
        <p14:creationId xmlns:p14="http://schemas.microsoft.com/office/powerpoint/2010/main" val="34601208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5190DA7-5686-D0D1-6CD7-A4FE6296842D}"/>
              </a:ext>
            </a:extLst>
          </p:cNvPr>
          <p:cNvSpPr>
            <a:spLocks noGrp="1"/>
          </p:cNvSpPr>
          <p:nvPr>
            <p:ph type="title"/>
          </p:nvPr>
        </p:nvSpPr>
        <p:spPr/>
        <p:txBody>
          <a:bodyPr/>
          <a:lstStyle/>
          <a:p>
            <a:r>
              <a:rPr lang="es-CL" dirty="0"/>
              <a:t>El </a:t>
            </a:r>
            <a:r>
              <a:rPr lang="es-CL" dirty="0" err="1"/>
              <a:t>compliance</a:t>
            </a:r>
            <a:r>
              <a:rPr lang="es-CL" dirty="0"/>
              <a:t> abarca mucho más que la prevención de delitos</a:t>
            </a:r>
          </a:p>
        </p:txBody>
      </p:sp>
      <p:sp>
        <p:nvSpPr>
          <p:cNvPr id="3" name="Marcador de contenido 2">
            <a:extLst>
              <a:ext uri="{FF2B5EF4-FFF2-40B4-BE49-F238E27FC236}">
                <a16:creationId xmlns:a16="http://schemas.microsoft.com/office/drawing/2014/main" id="{DDB28F59-81F5-BF0D-238A-4D8DE6AE5145}"/>
              </a:ext>
            </a:extLst>
          </p:cNvPr>
          <p:cNvSpPr>
            <a:spLocks noGrp="1"/>
          </p:cNvSpPr>
          <p:nvPr>
            <p:ph idx="1"/>
          </p:nvPr>
        </p:nvSpPr>
        <p:spPr/>
        <p:txBody>
          <a:bodyPr>
            <a:normAutofit fontScale="62500" lnSpcReduction="20000"/>
          </a:bodyPr>
          <a:lstStyle/>
          <a:p>
            <a:r>
              <a:rPr lang="es-CL" dirty="0"/>
              <a:t>Normas penales</a:t>
            </a:r>
          </a:p>
          <a:p>
            <a:pPr lvl="1"/>
            <a:r>
              <a:rPr lang="es-CL" dirty="0"/>
              <a:t>Ley N°20.393 sobre responsabilidad penal de las personas jurídicas</a:t>
            </a:r>
          </a:p>
          <a:p>
            <a:pPr lvl="1"/>
            <a:r>
              <a:rPr lang="es-CL" dirty="0"/>
              <a:t>Ley N°21.595 sobre delitos económicos y medioambientales</a:t>
            </a:r>
          </a:p>
          <a:p>
            <a:pPr lvl="1"/>
            <a:r>
              <a:rPr lang="es-CL" dirty="0"/>
              <a:t>Ley N°19.913 que crea la Unidad de Análisis Financiero</a:t>
            </a:r>
          </a:p>
          <a:p>
            <a:pPr lvl="1"/>
            <a:r>
              <a:rPr lang="es-CL" dirty="0"/>
              <a:t>Ley N°18.314 sobre conductas terroristas</a:t>
            </a:r>
          </a:p>
          <a:p>
            <a:r>
              <a:rPr lang="es-CL" dirty="0"/>
              <a:t>Normas de transparencia</a:t>
            </a:r>
          </a:p>
          <a:p>
            <a:pPr lvl="1"/>
            <a:r>
              <a:rPr lang="es-CL" dirty="0"/>
              <a:t>Ley N°20.948 sobre transparencia y probidad pública</a:t>
            </a:r>
          </a:p>
          <a:p>
            <a:r>
              <a:rPr lang="es-CL" dirty="0"/>
              <a:t>Protección al consumidor</a:t>
            </a:r>
          </a:p>
          <a:p>
            <a:pPr lvl="1"/>
            <a:r>
              <a:rPr lang="es-CL" dirty="0"/>
              <a:t>Ley N°19.496 sobre protección de los derechos de consumidores</a:t>
            </a:r>
          </a:p>
          <a:p>
            <a:r>
              <a:rPr lang="es-CL" dirty="0"/>
              <a:t>Protección de datos</a:t>
            </a:r>
          </a:p>
          <a:p>
            <a:pPr lvl="1"/>
            <a:r>
              <a:rPr lang="es-CL" dirty="0"/>
              <a:t>Ley N°21.719 regula la protección y el tratamiento de datos personales</a:t>
            </a:r>
          </a:p>
          <a:p>
            <a:r>
              <a:rPr lang="es-CL" dirty="0"/>
              <a:t>Normas laborales</a:t>
            </a:r>
          </a:p>
          <a:p>
            <a:pPr lvl="1"/>
            <a:r>
              <a:rPr lang="es-CL" dirty="0"/>
              <a:t>Código del Trabajo</a:t>
            </a:r>
          </a:p>
          <a:p>
            <a:pPr lvl="1"/>
            <a:r>
              <a:rPr lang="es-CL" dirty="0"/>
              <a:t>Ley N°21.643 Ley Karin</a:t>
            </a:r>
          </a:p>
          <a:p>
            <a:r>
              <a:rPr lang="es-CL" dirty="0"/>
              <a:t>Otras</a:t>
            </a:r>
          </a:p>
          <a:p>
            <a:pPr lvl="1"/>
            <a:r>
              <a:rPr lang="es-CL" dirty="0"/>
              <a:t>Código Tributario</a:t>
            </a:r>
          </a:p>
          <a:p>
            <a:pPr lvl="1"/>
            <a:r>
              <a:rPr lang="es-CL" dirty="0"/>
              <a:t>Decreto Ley N°211 sobre defensa de la libre competencia</a:t>
            </a:r>
          </a:p>
        </p:txBody>
      </p:sp>
    </p:spTree>
    <p:extLst>
      <p:ext uri="{BB962C8B-B14F-4D97-AF65-F5344CB8AC3E}">
        <p14:creationId xmlns:p14="http://schemas.microsoft.com/office/powerpoint/2010/main" val="37958658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6F711FF-39D9-2D84-16B8-79D27C9C3CE6}"/>
              </a:ext>
            </a:extLst>
          </p:cNvPr>
          <p:cNvSpPr>
            <a:spLocks noGrp="1"/>
          </p:cNvSpPr>
          <p:nvPr>
            <p:ph type="title"/>
          </p:nvPr>
        </p:nvSpPr>
        <p:spPr/>
        <p:txBody>
          <a:bodyPr/>
          <a:lstStyle/>
          <a:p>
            <a:r>
              <a:rPr lang="es-CL" dirty="0"/>
              <a:t>El </a:t>
            </a:r>
            <a:r>
              <a:rPr lang="es-CL" dirty="0" err="1"/>
              <a:t>compliance</a:t>
            </a:r>
            <a:r>
              <a:rPr lang="es-CL" dirty="0"/>
              <a:t> abarca mucho más que la prevención de delitos</a:t>
            </a:r>
          </a:p>
        </p:txBody>
      </p:sp>
      <p:sp>
        <p:nvSpPr>
          <p:cNvPr id="3" name="Marcador de contenido 2">
            <a:extLst>
              <a:ext uri="{FF2B5EF4-FFF2-40B4-BE49-F238E27FC236}">
                <a16:creationId xmlns:a16="http://schemas.microsoft.com/office/drawing/2014/main" id="{B34FBA98-6E03-5FBB-F517-6551002F1BAC}"/>
              </a:ext>
            </a:extLst>
          </p:cNvPr>
          <p:cNvSpPr>
            <a:spLocks noGrp="1"/>
          </p:cNvSpPr>
          <p:nvPr>
            <p:ph idx="1"/>
          </p:nvPr>
        </p:nvSpPr>
        <p:spPr/>
        <p:txBody>
          <a:bodyPr/>
          <a:lstStyle/>
          <a:p>
            <a:r>
              <a:rPr lang="es-CL" dirty="0"/>
              <a:t>Normas internacionales</a:t>
            </a:r>
          </a:p>
          <a:p>
            <a:pPr lvl="1"/>
            <a:r>
              <a:rPr lang="es-CL" dirty="0"/>
              <a:t>Convención OCDE contra el Cohecho</a:t>
            </a:r>
          </a:p>
          <a:p>
            <a:pPr lvl="1"/>
            <a:r>
              <a:rPr lang="es-CL" dirty="0"/>
              <a:t>Estándares GAFILAT (Prevención de lavado de activos PLA / financiación del terrorismo FT)</a:t>
            </a:r>
          </a:p>
          <a:p>
            <a:pPr lvl="1"/>
            <a:r>
              <a:rPr lang="es-CL" dirty="0"/>
              <a:t>FCPA (</a:t>
            </a:r>
            <a:r>
              <a:rPr lang="es-CL" dirty="0" err="1"/>
              <a:t>Foreing</a:t>
            </a:r>
            <a:r>
              <a:rPr lang="es-CL" dirty="0"/>
              <a:t> </a:t>
            </a:r>
            <a:r>
              <a:rPr lang="es-CL" dirty="0" err="1"/>
              <a:t>Corrupt</a:t>
            </a:r>
            <a:r>
              <a:rPr lang="es-CL" dirty="0"/>
              <a:t> </a:t>
            </a:r>
            <a:r>
              <a:rPr lang="es-CL" dirty="0" err="1"/>
              <a:t>Practices</a:t>
            </a:r>
            <a:r>
              <a:rPr lang="es-CL" dirty="0"/>
              <a:t> </a:t>
            </a:r>
            <a:r>
              <a:rPr lang="es-CL" dirty="0" err="1"/>
              <a:t>Act</a:t>
            </a:r>
            <a:r>
              <a:rPr lang="es-CL" dirty="0"/>
              <a:t>)</a:t>
            </a:r>
          </a:p>
          <a:p>
            <a:pPr lvl="1"/>
            <a:r>
              <a:rPr lang="es-CL" dirty="0"/>
              <a:t>UK </a:t>
            </a:r>
            <a:r>
              <a:rPr lang="es-CL" dirty="0" err="1"/>
              <a:t>Bribery</a:t>
            </a:r>
            <a:r>
              <a:rPr lang="es-CL" dirty="0"/>
              <a:t> </a:t>
            </a:r>
            <a:r>
              <a:rPr lang="es-CL" dirty="0" err="1"/>
              <a:t>Act</a:t>
            </a:r>
            <a:endParaRPr lang="es-CL" dirty="0"/>
          </a:p>
          <a:p>
            <a:pPr lvl="1"/>
            <a:r>
              <a:rPr lang="es-CL" dirty="0"/>
              <a:t>ISO 37001 (Sistema de Gestión Antisoborno)</a:t>
            </a:r>
          </a:p>
          <a:p>
            <a:r>
              <a:rPr lang="es-CL" dirty="0"/>
              <a:t>Códigos de Ética</a:t>
            </a:r>
          </a:p>
        </p:txBody>
      </p:sp>
    </p:spTree>
    <p:extLst>
      <p:ext uri="{BB962C8B-B14F-4D97-AF65-F5344CB8AC3E}">
        <p14:creationId xmlns:p14="http://schemas.microsoft.com/office/powerpoint/2010/main" val="33326618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1EF11DE-9781-65EB-8B74-4583C2715B0A}"/>
              </a:ext>
            </a:extLst>
          </p:cNvPr>
          <p:cNvSpPr>
            <a:spLocks noGrp="1"/>
          </p:cNvSpPr>
          <p:nvPr>
            <p:ph type="title"/>
          </p:nvPr>
        </p:nvSpPr>
        <p:spPr/>
        <p:txBody>
          <a:bodyPr/>
          <a:lstStyle/>
          <a:p>
            <a:r>
              <a:rPr lang="es-CL" dirty="0"/>
              <a:t>¿Por qué es importante conocer estas normas?</a:t>
            </a:r>
          </a:p>
        </p:txBody>
      </p:sp>
      <p:sp>
        <p:nvSpPr>
          <p:cNvPr id="3" name="Marcador de contenido 2">
            <a:extLst>
              <a:ext uri="{FF2B5EF4-FFF2-40B4-BE49-F238E27FC236}">
                <a16:creationId xmlns:a16="http://schemas.microsoft.com/office/drawing/2014/main" id="{65E26898-2F18-7D6A-BB7F-491D8D31512F}"/>
              </a:ext>
            </a:extLst>
          </p:cNvPr>
          <p:cNvSpPr>
            <a:spLocks noGrp="1"/>
          </p:cNvSpPr>
          <p:nvPr>
            <p:ph idx="1"/>
          </p:nvPr>
        </p:nvSpPr>
        <p:spPr/>
        <p:txBody>
          <a:bodyPr/>
          <a:lstStyle/>
          <a:p>
            <a:r>
              <a:rPr lang="es-CL" dirty="0"/>
              <a:t>La gestión empresarial hoy no sólo implica generar valor, sino hacerlo dentro de un marco de integridad y cumplimiento que evita riesgos legales y reputacionales</a:t>
            </a:r>
          </a:p>
        </p:txBody>
      </p:sp>
    </p:spTree>
    <p:extLst>
      <p:ext uri="{BB962C8B-B14F-4D97-AF65-F5344CB8AC3E}">
        <p14:creationId xmlns:p14="http://schemas.microsoft.com/office/powerpoint/2010/main" val="15008945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CE71E89-D91F-37FD-9AF4-5AB6729D07C5}"/>
              </a:ext>
            </a:extLst>
          </p:cNvPr>
          <p:cNvSpPr>
            <a:spLocks noGrp="1"/>
          </p:cNvSpPr>
          <p:nvPr>
            <p:ph type="title"/>
          </p:nvPr>
        </p:nvSpPr>
        <p:spPr/>
        <p:txBody>
          <a:bodyPr/>
          <a:lstStyle/>
          <a:p>
            <a:r>
              <a:rPr lang="es-CL" dirty="0"/>
              <a:t>Desafíos del </a:t>
            </a:r>
            <a:r>
              <a:rPr lang="es-CL" dirty="0" err="1"/>
              <a:t>compliance</a:t>
            </a:r>
            <a:endParaRPr lang="es-CL" dirty="0"/>
          </a:p>
        </p:txBody>
      </p:sp>
      <p:sp>
        <p:nvSpPr>
          <p:cNvPr id="3" name="Marcador de contenido 2">
            <a:extLst>
              <a:ext uri="{FF2B5EF4-FFF2-40B4-BE49-F238E27FC236}">
                <a16:creationId xmlns:a16="http://schemas.microsoft.com/office/drawing/2014/main" id="{C4BB1C33-F839-8F12-170A-A78E538F5B04}"/>
              </a:ext>
            </a:extLst>
          </p:cNvPr>
          <p:cNvSpPr>
            <a:spLocks noGrp="1"/>
          </p:cNvSpPr>
          <p:nvPr>
            <p:ph idx="1"/>
          </p:nvPr>
        </p:nvSpPr>
        <p:spPr/>
        <p:txBody>
          <a:bodyPr/>
          <a:lstStyle/>
          <a:p>
            <a:r>
              <a:rPr lang="es-CL" dirty="0"/>
              <a:t>Complejidad legal</a:t>
            </a:r>
          </a:p>
          <a:p>
            <a:r>
              <a:rPr lang="es-CL" dirty="0"/>
              <a:t>Resistencia cultural</a:t>
            </a:r>
          </a:p>
          <a:p>
            <a:r>
              <a:rPr lang="es-CL" dirty="0"/>
              <a:t>Restricción de recursos</a:t>
            </a:r>
          </a:p>
          <a:p>
            <a:r>
              <a:rPr lang="es-CL" dirty="0"/>
              <a:t>Riesgos emergentes (ciberseguridad, protección de datos, ESG)</a:t>
            </a:r>
          </a:p>
        </p:txBody>
      </p:sp>
    </p:spTree>
    <p:extLst>
      <p:ext uri="{BB962C8B-B14F-4D97-AF65-F5344CB8AC3E}">
        <p14:creationId xmlns:p14="http://schemas.microsoft.com/office/powerpoint/2010/main" val="2981002580"/>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438</TotalTime>
  <Words>2653</Words>
  <Application>Microsoft Macintosh PowerPoint</Application>
  <PresentationFormat>Panorámica</PresentationFormat>
  <Paragraphs>235</Paragraphs>
  <Slides>35</Slides>
  <Notes>4</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35</vt:i4>
      </vt:variant>
    </vt:vector>
  </HeadingPairs>
  <TitlesOfParts>
    <vt:vector size="39" baseType="lpstr">
      <vt:lpstr>Aptos</vt:lpstr>
      <vt:lpstr>Aptos Display</vt:lpstr>
      <vt:lpstr>Arial</vt:lpstr>
      <vt:lpstr>Tema de Office</vt:lpstr>
      <vt:lpstr> LEY DE PREVENCIÓN DEL DELITO APLICADO A EMPRESAS: Ley de Delitos Económicos “Compliance, más que sólo un librito”</vt:lpstr>
      <vt:lpstr>Gonzalo Vera Gutiérrez</vt:lpstr>
      <vt:lpstr>Objetivos</vt:lpstr>
      <vt:lpstr>¿Qué es el compliance?</vt:lpstr>
      <vt:lpstr>¿Qué es el compliance?</vt:lpstr>
      <vt:lpstr>El compliance abarca mucho más que la prevención de delitos</vt:lpstr>
      <vt:lpstr>El compliance abarca mucho más que la prevención de delitos</vt:lpstr>
      <vt:lpstr>¿Por qué es importante conocer estas normas?</vt:lpstr>
      <vt:lpstr>Desafíos del compliance</vt:lpstr>
      <vt:lpstr>Compliance Penal ¿desde cuándo?</vt:lpstr>
      <vt:lpstr>Compliance Penal ¿desde cuándo?</vt:lpstr>
      <vt:lpstr>Ley N°20.393 (2009)</vt:lpstr>
      <vt:lpstr>Ley N°21.595</vt:lpstr>
      <vt:lpstr>¿Cuándo es responsable una empresa?</vt:lpstr>
      <vt:lpstr>(1) Delitos base</vt:lpstr>
      <vt:lpstr>(1) Delitos base</vt:lpstr>
      <vt:lpstr>(2) Sujetos de imputación</vt:lpstr>
      <vt:lpstr>(2) Sujetos de imputación</vt:lpstr>
      <vt:lpstr>(3) Comisión por persona vinculada</vt:lpstr>
      <vt:lpstr>(4) En el marco de su actividad</vt:lpstr>
      <vt:lpstr>(5) Ausencia de MPD</vt:lpstr>
      <vt:lpstr>Modelos de Prevención de Delitos</vt:lpstr>
      <vt:lpstr>Modelos de Prevención de Delitos</vt:lpstr>
      <vt:lpstr>(1) Identificación de actividades</vt:lpstr>
      <vt:lpstr>(2) Protocolos y procedimientos</vt:lpstr>
      <vt:lpstr>(3) Sujetos responsables</vt:lpstr>
      <vt:lpstr>(3) Sujetos responsables</vt:lpstr>
      <vt:lpstr>(3) Sujetos responsables</vt:lpstr>
      <vt:lpstr>(4) Evaluaciones periódicas</vt:lpstr>
      <vt:lpstr>¿Sólo cumplimiento?</vt:lpstr>
      <vt:lpstr>Más que un “librito”</vt:lpstr>
      <vt:lpstr>Más que un “librito”</vt:lpstr>
      <vt:lpstr>Más que un “librito”</vt:lpstr>
      <vt:lpstr>Decidir cómo gestionar el riesgo, es una decisión de riesgo</vt:lpstr>
      <vt:lpstr>Gracias por su atención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Gonzalo Vera Gutiérrez</dc:creator>
  <cp:lastModifiedBy>Gonzalo Vera Gutiérrez</cp:lastModifiedBy>
  <cp:revision>5</cp:revision>
  <dcterms:created xsi:type="dcterms:W3CDTF">2025-08-29T15:35:17Z</dcterms:created>
  <dcterms:modified xsi:type="dcterms:W3CDTF">2025-08-29T22:53:21Z</dcterms:modified>
</cp:coreProperties>
</file>